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Lst>
  <p:sldSz cx="18288000" cy="10287000"/>
  <p:notesSz cx="6858000" cy="9144000"/>
  <p:embeddedFontLst>
    <p:embeddedFont>
      <p:font typeface="Calibri" panose="020F0502020204030204" pitchFamily="34" charset="0"/>
      <p:regular r:id="rId55"/>
      <p:bold r:id="rId56"/>
      <p:italic r:id="rId57"/>
      <p:boldItalic r:id="rId58"/>
    </p:embeddedFont>
    <p:embeddedFont>
      <p:font typeface="Canva Sans" panose="02020500000000000000" charset="0"/>
      <p:regular r:id="rId59"/>
    </p:embeddedFont>
    <p:embeddedFont>
      <p:font typeface="Canva Sans Bold" panose="02020500000000000000" charset="0"/>
      <p:regular r:id="rId60"/>
    </p:embeddedFont>
    <p:embeddedFont>
      <p:font typeface="Canva Sans Italics" panose="02020500000000000000" charset="0"/>
      <p:regular r:id="rId61"/>
    </p:embeddedFont>
    <p:embeddedFont>
      <p:font typeface="DM Sans" panose="02020500000000000000" charset="0"/>
      <p:regular r:id="rId62"/>
    </p:embeddedFont>
    <p:embeddedFont>
      <p:font typeface="DM Sans Bold" panose="02020500000000000000" charset="0"/>
      <p:regular r:id="rId63"/>
    </p:embeddedFont>
    <p:embeddedFont>
      <p:font typeface="DM Sans Italics" panose="02020500000000000000"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8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71700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4816593" cy="74260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5825" y="102870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2"/>
            <a:stretch>
              <a:fillRect l="-63278" r="-63278"/>
            </a:stretch>
          </a:blipFill>
        </p:spPr>
      </p:sp>
      <p:sp>
        <p:nvSpPr>
          <p:cNvPr id="6" name="TextBox 6"/>
          <p:cNvSpPr txBox="1"/>
          <p:nvPr/>
        </p:nvSpPr>
        <p:spPr>
          <a:xfrm>
            <a:off x="7588447" y="3104126"/>
            <a:ext cx="9670853" cy="1323975"/>
          </a:xfrm>
          <a:prstGeom prst="rect">
            <a:avLst/>
          </a:prstGeom>
        </p:spPr>
        <p:txBody>
          <a:bodyPr lIns="0" tIns="0" rIns="0" bIns="0" rtlCol="0" anchor="t">
            <a:spAutoFit/>
          </a:bodyPr>
          <a:lstStyle/>
          <a:p>
            <a:pPr>
              <a:lnSpc>
                <a:spcPts val="10560"/>
              </a:lnSpc>
            </a:pPr>
            <a:r>
              <a:rPr lang="en-US" sz="8800">
                <a:solidFill>
                  <a:srgbClr val="FFFFFF"/>
                </a:solidFill>
                <a:latin typeface="DM Sans Bold"/>
              </a:rPr>
              <a:t>MITRE ENGAGE </a:t>
            </a:r>
          </a:p>
        </p:txBody>
      </p:sp>
      <p:sp>
        <p:nvSpPr>
          <p:cNvPr id="7" name="TextBox 7"/>
          <p:cNvSpPr txBox="1"/>
          <p:nvPr/>
        </p:nvSpPr>
        <p:spPr>
          <a:xfrm>
            <a:off x="7588447" y="2164961"/>
            <a:ext cx="9670853" cy="405765"/>
          </a:xfrm>
          <a:prstGeom prst="rect">
            <a:avLst/>
          </a:prstGeom>
        </p:spPr>
        <p:txBody>
          <a:bodyPr lIns="0" tIns="0" rIns="0" bIns="0" rtlCol="0" anchor="t">
            <a:spAutoFit/>
          </a:bodyPr>
          <a:lstStyle/>
          <a:p>
            <a:pPr>
              <a:lnSpc>
                <a:spcPts val="3359"/>
              </a:lnSpc>
            </a:pPr>
            <a:r>
              <a:rPr lang="en-US" sz="2400" spc="62">
                <a:solidFill>
                  <a:srgbClr val="FFFFFF"/>
                </a:solidFill>
                <a:latin typeface="DM Sans"/>
              </a:rPr>
              <a:t>INTERNSHIP REPORT FOR WEEK 9</a:t>
            </a:r>
          </a:p>
        </p:txBody>
      </p:sp>
      <p:sp>
        <p:nvSpPr>
          <p:cNvPr id="8" name="TextBox 8"/>
          <p:cNvSpPr txBox="1"/>
          <p:nvPr/>
        </p:nvSpPr>
        <p:spPr>
          <a:xfrm>
            <a:off x="13283036" y="8803005"/>
            <a:ext cx="3976264" cy="455295"/>
          </a:xfrm>
          <a:prstGeom prst="rect">
            <a:avLst/>
          </a:prstGeom>
        </p:spPr>
        <p:txBody>
          <a:bodyPr lIns="0" tIns="0" rIns="0" bIns="0" rtlCol="0" anchor="t">
            <a:spAutoFit/>
          </a:bodyPr>
          <a:lstStyle/>
          <a:p>
            <a:pPr>
              <a:lnSpc>
                <a:spcPts val="3779"/>
              </a:lnSpc>
            </a:pPr>
            <a:r>
              <a:rPr lang="en-US" sz="2699">
                <a:solidFill>
                  <a:srgbClr val="1B1617"/>
                </a:solidFill>
                <a:latin typeface="DM Sans"/>
              </a:rPr>
              <a:t>-ARUN ASHOK BADRI</a:t>
            </a:r>
          </a:p>
        </p:txBody>
      </p:sp>
      <p:sp>
        <p:nvSpPr>
          <p:cNvPr id="9" name="TextBox 9"/>
          <p:cNvSpPr txBox="1"/>
          <p:nvPr/>
        </p:nvSpPr>
        <p:spPr>
          <a:xfrm>
            <a:off x="10245242" y="4948238"/>
            <a:ext cx="7014058" cy="390525"/>
          </a:xfrm>
          <a:prstGeom prst="rect">
            <a:avLst/>
          </a:prstGeom>
        </p:spPr>
        <p:txBody>
          <a:bodyPr lIns="0" tIns="0" rIns="0" bIns="0" rtlCol="0" anchor="t">
            <a:spAutoFit/>
          </a:bodyPr>
          <a:lstStyle/>
          <a:p>
            <a:pPr>
              <a:lnSpc>
                <a:spcPts val="3120"/>
              </a:lnSpc>
            </a:pPr>
            <a:r>
              <a:rPr lang="en-US" sz="2600">
                <a:solidFill>
                  <a:srgbClr val="FFFFFF"/>
                </a:solidFill>
                <a:latin typeface="DM Sans"/>
              </a:rPr>
              <a:t>IMPLEMENTATION OF AFFECT GOAL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1028700" y="5562600"/>
          <a:ext cx="16331618" cy="3919453"/>
        </p:xfrm>
        <a:graphic>
          <a:graphicData uri="http://schemas.openxmlformats.org/drawingml/2006/table">
            <a:tbl>
              <a:tblPr/>
              <a:tblGrid>
                <a:gridCol w="8368318">
                  <a:extLst>
                    <a:ext uri="{9D8B030D-6E8A-4147-A177-3AD203B41FA5}">
                      <a16:colId xmlns:a16="http://schemas.microsoft.com/office/drawing/2014/main" val="20000"/>
                    </a:ext>
                  </a:extLst>
                </a:gridCol>
                <a:gridCol w="7963300">
                  <a:extLst>
                    <a:ext uri="{9D8B030D-6E8A-4147-A177-3AD203B41FA5}">
                      <a16:colId xmlns:a16="http://schemas.microsoft.com/office/drawing/2014/main" val="20001"/>
                    </a:ext>
                  </a:extLst>
                </a:gridCol>
              </a:tblGrid>
              <a:tr h="1186429">
                <a:tc>
                  <a:txBody>
                    <a:bodyPr/>
                    <a:lstStyle/>
                    <a:p>
                      <a:pPr algn="ctr">
                        <a:lnSpc>
                          <a:spcPts val="4759"/>
                        </a:lnSpc>
                        <a:defRPr/>
                      </a:pPr>
                      <a:r>
                        <a:rPr lang="en-US" sz="3399">
                          <a:solidFill>
                            <a:srgbClr val="000000"/>
                          </a:solidFill>
                          <a:latin typeface="DM Sans Bold"/>
                        </a:rPr>
                        <a:t>WITHOUT-BASELINE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759"/>
                        </a:lnSpc>
                        <a:defRPr/>
                      </a:pPr>
                      <a:r>
                        <a:rPr lang="en-US" sz="3399">
                          <a:solidFill>
                            <a:srgbClr val="000000"/>
                          </a:solidFill>
                          <a:latin typeface="DM Sans Bold"/>
                        </a:rPr>
                        <a:t>WITH-BASELINE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366512">
                <a:tc>
                  <a:txBody>
                    <a:bodyPr/>
                    <a:lstStyle/>
                    <a:p>
                      <a:pPr algn="ctr">
                        <a:lnSpc>
                          <a:spcPts val="3079"/>
                        </a:lnSpc>
                        <a:defRPr/>
                      </a:pPr>
                      <a:r>
                        <a:rPr lang="en-US" sz="2199">
                          <a:solidFill>
                            <a:srgbClr val="FFFFFF"/>
                          </a:solidFill>
                          <a:latin typeface="DM Sans"/>
                        </a:rPr>
                        <a:t>MUST SHUT-DOWN MAIN SERVER TO PREVENT THE ATTACK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WE CAN JUST RESET THE HONEYPOT TO BASELINE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66512">
                <a:tc>
                  <a:txBody>
                    <a:bodyPr/>
                    <a:lstStyle/>
                    <a:p>
                      <a:pPr algn="ctr">
                        <a:lnSpc>
                          <a:spcPts val="3079"/>
                        </a:lnSpc>
                        <a:defRPr/>
                      </a:pPr>
                      <a:r>
                        <a:rPr lang="en-US" sz="2199">
                          <a:solidFill>
                            <a:srgbClr val="FFFFFF"/>
                          </a:solidFill>
                          <a:latin typeface="DM Sans"/>
                        </a:rPr>
                        <a:t>CAN’T UPDATE HONEYPOT, IF ITS COMPROMISED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WE CAN STRENGTHEN HONEYPOT BY RESETTING IT TO THE BASELINE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1028700" y="3980891"/>
            <a:ext cx="16331618" cy="9766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AN ADVERSARY MIGHT GAIN ACCESS TO THE HONEYPOT AND MIGHT TRY TO ACCESS THE MAIN SERVER</a:t>
            </a:r>
          </a:p>
        </p:txBody>
      </p:sp>
      <p:sp>
        <p:nvSpPr>
          <p:cNvPr id="9" name="TextBox 9"/>
          <p:cNvSpPr txBox="1"/>
          <p:nvPr/>
        </p:nvSpPr>
        <p:spPr>
          <a:xfrm>
            <a:off x="1028700" y="3051280"/>
            <a:ext cx="7920220"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CONSIDER A SCENARIO WHERE,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028700" y="4423462"/>
            <a:ext cx="16331618" cy="9766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T-POT is an open-source honeypot framework designed to simplify the deployment and management of honeypots for capturing and analyzing cyber threats</a:t>
            </a:r>
          </a:p>
        </p:txBody>
      </p:sp>
      <p:sp>
        <p:nvSpPr>
          <p:cNvPr id="8" name="TextBox 8"/>
          <p:cNvSpPr txBox="1"/>
          <p:nvPr/>
        </p:nvSpPr>
        <p:spPr>
          <a:xfrm>
            <a:off x="1028700" y="2912161"/>
            <a:ext cx="7920220"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 HONEYPOT</a:t>
            </a:r>
          </a:p>
        </p:txBody>
      </p:sp>
      <p:sp>
        <p:nvSpPr>
          <p:cNvPr id="9" name="TextBox 9"/>
          <p:cNvSpPr txBox="1"/>
          <p:nvPr/>
        </p:nvSpPr>
        <p:spPr>
          <a:xfrm>
            <a:off x="1028700" y="5952542"/>
            <a:ext cx="16331618" cy="4813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We can deploy any honeypot as a docker container in the TPOT honeypot.</a:t>
            </a:r>
          </a:p>
        </p:txBody>
      </p:sp>
      <p:sp>
        <p:nvSpPr>
          <p:cNvPr id="10" name="TextBox 10"/>
          <p:cNvSpPr txBox="1"/>
          <p:nvPr/>
        </p:nvSpPr>
        <p:spPr>
          <a:xfrm>
            <a:off x="1028700" y="6986322"/>
            <a:ext cx="16331618" cy="4813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TPOT = {cowrie + adbhoneypot + conpot + ciscoasa + tanner + snare + heralding ..etc}</a:t>
            </a:r>
          </a:p>
        </p:txBody>
      </p:sp>
      <p:sp>
        <p:nvSpPr>
          <p:cNvPr id="11" name="TextBox 11"/>
          <p:cNvSpPr txBox="1"/>
          <p:nvPr/>
        </p:nvSpPr>
        <p:spPr>
          <a:xfrm>
            <a:off x="1028700" y="8020101"/>
            <a:ext cx="16331618" cy="4813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Easily customizable containers inside the TPOT</a:t>
            </a:r>
          </a:p>
        </p:txBody>
      </p:sp>
      <p:sp>
        <p:nvSpPr>
          <p:cNvPr id="12" name="TextBox 12"/>
          <p:cNvSpPr txBox="1"/>
          <p:nvPr/>
        </p:nvSpPr>
        <p:spPr>
          <a:xfrm>
            <a:off x="1028700" y="9053881"/>
            <a:ext cx="16331618" cy="481330"/>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DM Sans"/>
              </a:rPr>
              <a:t>We can add any other container/ service as a docker container  eg: CALDERA &amp; Kibana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822211"/>
            <a:ext cx="4723982" cy="7235206"/>
          </a:xfrm>
          <a:custGeom>
            <a:avLst/>
            <a:gdLst/>
            <a:ahLst/>
            <a:cxnLst/>
            <a:rect l="l" t="t" r="r" b="b"/>
            <a:pathLst>
              <a:path w="4723982" h="7235206">
                <a:moveTo>
                  <a:pt x="0" y="0"/>
                </a:moveTo>
                <a:lnTo>
                  <a:pt x="4723982" y="0"/>
                </a:lnTo>
                <a:lnTo>
                  <a:pt x="4723982" y="7235206"/>
                </a:lnTo>
                <a:lnTo>
                  <a:pt x="0" y="7235206"/>
                </a:lnTo>
                <a:lnTo>
                  <a:pt x="0" y="0"/>
                </a:lnTo>
                <a:close/>
              </a:path>
            </a:pathLst>
          </a:custGeom>
          <a:blipFill>
            <a:blip r:embed="rId2"/>
            <a:stretch>
              <a:fillRect/>
            </a:stretch>
          </a:blipFill>
        </p:spPr>
      </p:sp>
      <p:sp>
        <p:nvSpPr>
          <p:cNvPr id="6" name="Freeform 6"/>
          <p:cNvSpPr/>
          <p:nvPr/>
        </p:nvSpPr>
        <p:spPr>
          <a:xfrm>
            <a:off x="6917949" y="2822211"/>
            <a:ext cx="10701502" cy="7235206"/>
          </a:xfrm>
          <a:custGeom>
            <a:avLst/>
            <a:gdLst/>
            <a:ahLst/>
            <a:cxnLst/>
            <a:rect l="l" t="t" r="r" b="b"/>
            <a:pathLst>
              <a:path w="10701502" h="7235206">
                <a:moveTo>
                  <a:pt x="0" y="0"/>
                </a:moveTo>
                <a:lnTo>
                  <a:pt x="10701503" y="0"/>
                </a:lnTo>
                <a:lnTo>
                  <a:pt x="10701503" y="7235206"/>
                </a:lnTo>
                <a:lnTo>
                  <a:pt x="0" y="7235206"/>
                </a:lnTo>
                <a:lnTo>
                  <a:pt x="0" y="0"/>
                </a:lnTo>
                <a:close/>
              </a:path>
            </a:pathLst>
          </a:custGeom>
          <a:blipFill>
            <a:blip r:embed="rId3"/>
            <a:stretch>
              <a:fillRect/>
            </a:stretch>
          </a:blipFill>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1824044" y="9348956"/>
            <a:ext cx="3928637" cy="580390"/>
          </a:xfrm>
          <a:prstGeom prst="rect">
            <a:avLst/>
          </a:prstGeom>
        </p:spPr>
        <p:txBody>
          <a:bodyPr wrap="square" lIns="0" tIns="0" rIns="0" bIns="0" rtlCol="0" anchor="t">
            <a:spAutoFit/>
          </a:bodyPr>
          <a:lstStyle/>
          <a:p>
            <a:pPr algn="ctr">
              <a:lnSpc>
                <a:spcPts val="4759"/>
              </a:lnSpc>
            </a:pPr>
            <a:r>
              <a:rPr lang="en-US" sz="3399" dirty="0">
                <a:solidFill>
                  <a:srgbClr val="1A1416"/>
                </a:solidFill>
                <a:latin typeface="Canva Sans"/>
              </a:rPr>
              <a:t>Original container</a:t>
            </a:r>
          </a:p>
        </p:txBody>
      </p:sp>
      <p:sp>
        <p:nvSpPr>
          <p:cNvPr id="10" name="TextBox 10"/>
          <p:cNvSpPr txBox="1"/>
          <p:nvPr/>
        </p:nvSpPr>
        <p:spPr>
          <a:xfrm>
            <a:off x="13294071" y="9410700"/>
            <a:ext cx="4578623" cy="580390"/>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Canva Sans"/>
              </a:rPr>
              <a:t>Modified container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503351"/>
            <a:ext cx="16175924" cy="7783649"/>
          </a:xfrm>
          <a:custGeom>
            <a:avLst/>
            <a:gdLst/>
            <a:ahLst/>
            <a:cxnLst/>
            <a:rect l="l" t="t" r="r" b="b"/>
            <a:pathLst>
              <a:path w="16175924" h="7783649">
                <a:moveTo>
                  <a:pt x="0" y="0"/>
                </a:moveTo>
                <a:lnTo>
                  <a:pt x="16175924" y="0"/>
                </a:lnTo>
                <a:lnTo>
                  <a:pt x="16175924" y="7783649"/>
                </a:lnTo>
                <a:lnTo>
                  <a:pt x="0" y="7783649"/>
                </a:lnTo>
                <a:lnTo>
                  <a:pt x="0" y="0"/>
                </a:lnTo>
                <a:close/>
              </a:path>
            </a:pathLst>
          </a:custGeom>
          <a:blipFill>
            <a:blip r:embed="rId2"/>
            <a:stretch>
              <a:fillRect/>
            </a:stretch>
          </a:blipFill>
        </p:spPr>
      </p:sp>
      <p:sp>
        <p:nvSpPr>
          <p:cNvPr id="6" name="Freeform 6"/>
          <p:cNvSpPr/>
          <p:nvPr/>
        </p:nvSpPr>
        <p:spPr>
          <a:xfrm>
            <a:off x="1412164" y="2295616"/>
            <a:ext cx="2502308" cy="1141606"/>
          </a:xfrm>
          <a:custGeom>
            <a:avLst/>
            <a:gdLst/>
            <a:ahLst/>
            <a:cxnLst/>
            <a:rect l="l" t="t" r="r" b="b"/>
            <a:pathLst>
              <a:path w="2502308" h="1141606">
                <a:moveTo>
                  <a:pt x="0" y="0"/>
                </a:moveTo>
                <a:lnTo>
                  <a:pt x="2502308" y="0"/>
                </a:lnTo>
                <a:lnTo>
                  <a:pt x="2502308" y="1141606"/>
                </a:lnTo>
                <a:lnTo>
                  <a:pt x="0" y="1141606"/>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000000"/>
            </a:solidFill>
            <a:prstDash val="solid"/>
            <a:miter/>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129718" y="4618090"/>
            <a:ext cx="16331618" cy="596900"/>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DM Sans"/>
              </a:rPr>
              <a:t>&gt; the default port to connect to the web UI of TPOT is 64294</a:t>
            </a:r>
          </a:p>
        </p:txBody>
      </p:sp>
      <p:sp>
        <p:nvSpPr>
          <p:cNvPr id="8" name="TextBox 8"/>
          <p:cNvSpPr txBox="1"/>
          <p:nvPr/>
        </p:nvSpPr>
        <p:spPr>
          <a:xfrm>
            <a:off x="1028700" y="2912161"/>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A few issues with TPOT Honeypot</a:t>
            </a:r>
          </a:p>
        </p:txBody>
      </p:sp>
      <p:sp>
        <p:nvSpPr>
          <p:cNvPr id="9" name="TextBox 9"/>
          <p:cNvSpPr txBox="1"/>
          <p:nvPr/>
        </p:nvSpPr>
        <p:spPr>
          <a:xfrm>
            <a:off x="1129718" y="5862690"/>
            <a:ext cx="16331618" cy="596900"/>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DM Sans"/>
              </a:rPr>
              <a:t>&gt; the default port to connect to the admin panel of TPOT is 64297</a:t>
            </a:r>
          </a:p>
        </p:txBody>
      </p:sp>
      <p:sp>
        <p:nvSpPr>
          <p:cNvPr id="10" name="TextBox 10"/>
          <p:cNvSpPr txBox="1"/>
          <p:nvPr/>
        </p:nvSpPr>
        <p:spPr>
          <a:xfrm>
            <a:off x="5827070" y="7282867"/>
            <a:ext cx="10994483" cy="854076"/>
          </a:xfrm>
          <a:prstGeom prst="rect">
            <a:avLst/>
          </a:prstGeom>
        </p:spPr>
        <p:txBody>
          <a:bodyPr lIns="0" tIns="0" rIns="0" bIns="0" rtlCol="0" anchor="t">
            <a:spAutoFit/>
          </a:bodyPr>
          <a:lstStyle/>
          <a:p>
            <a:pPr>
              <a:lnSpc>
                <a:spcPts val="6999"/>
              </a:lnSpc>
              <a:spcBef>
                <a:spcPct val="0"/>
              </a:spcBef>
            </a:pPr>
            <a:r>
              <a:rPr lang="en-US" sz="4999">
                <a:solidFill>
                  <a:srgbClr val="FFFFFF"/>
                </a:solidFill>
                <a:latin typeface="DM Sans"/>
              </a:rPr>
              <a:t>But, why is it prominent in our case?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5204124" y="4491889"/>
            <a:ext cx="9613900" cy="3479818"/>
          </a:xfrm>
          <a:prstGeom prst="rect">
            <a:avLst/>
          </a:prstGeom>
        </p:spPr>
        <p:txBody>
          <a:bodyPr lIns="0" tIns="0" rIns="0" bIns="0" rtlCol="0" anchor="t">
            <a:spAutoFit/>
          </a:bodyPr>
          <a:lstStyle/>
          <a:p>
            <a:pPr>
              <a:lnSpc>
                <a:spcPts val="13999"/>
              </a:lnSpc>
            </a:pPr>
            <a:r>
              <a:rPr lang="en-US" sz="9999">
                <a:solidFill>
                  <a:srgbClr val="FFFFFF"/>
                </a:solidFill>
                <a:latin typeface="Canva Sans"/>
              </a:rPr>
              <a:t>Attacker’s Perspective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79209" y="3972734"/>
            <a:ext cx="13143067" cy="6075569"/>
          </a:xfrm>
          <a:custGeom>
            <a:avLst/>
            <a:gdLst/>
            <a:ahLst/>
            <a:cxnLst/>
            <a:rect l="l" t="t" r="r" b="b"/>
            <a:pathLst>
              <a:path w="13143067" h="6075569">
                <a:moveTo>
                  <a:pt x="0" y="0"/>
                </a:moveTo>
                <a:lnTo>
                  <a:pt x="13143067" y="0"/>
                </a:lnTo>
                <a:lnTo>
                  <a:pt x="13143067" y="6075568"/>
                </a:lnTo>
                <a:lnTo>
                  <a:pt x="0" y="6075568"/>
                </a:lnTo>
                <a:lnTo>
                  <a:pt x="0" y="0"/>
                </a:lnTo>
                <a:close/>
              </a:path>
            </a:pathLst>
          </a:custGeom>
          <a:blipFill>
            <a:blip r:embed="rId2"/>
            <a:stretch>
              <a:fillRect/>
            </a:stretch>
          </a:blipFill>
          <a:ln w="38100" cap="sq">
            <a:solidFill>
              <a:srgbClr val="000000"/>
            </a:solidFill>
            <a:prstDash val="solid"/>
            <a:miter/>
          </a:ln>
        </p:spPr>
      </p:sp>
      <p:sp>
        <p:nvSpPr>
          <p:cNvPr id="6" name="Freeform 6"/>
          <p:cNvSpPr/>
          <p:nvPr/>
        </p:nvSpPr>
        <p:spPr>
          <a:xfrm>
            <a:off x="1079209" y="7941598"/>
            <a:ext cx="3040335" cy="1387065"/>
          </a:xfrm>
          <a:custGeom>
            <a:avLst/>
            <a:gdLst/>
            <a:ahLst/>
            <a:cxnLst/>
            <a:rect l="l" t="t" r="r" b="b"/>
            <a:pathLst>
              <a:path w="3040335" h="1387065">
                <a:moveTo>
                  <a:pt x="0" y="0"/>
                </a:moveTo>
                <a:lnTo>
                  <a:pt x="3040335" y="0"/>
                </a:lnTo>
                <a:lnTo>
                  <a:pt x="3040335" y="1387065"/>
                </a:lnTo>
                <a:lnTo>
                  <a:pt x="0" y="1387065"/>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lgDash"/>
            <a:miter/>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1079209" y="3090914"/>
            <a:ext cx="16432637" cy="679450"/>
          </a:xfrm>
          <a:prstGeom prst="rect">
            <a:avLst/>
          </a:prstGeom>
        </p:spPr>
        <p:txBody>
          <a:bodyPr lIns="0" tIns="0" rIns="0" bIns="0" rtlCol="0" anchor="t">
            <a:spAutoFit/>
          </a:bodyPr>
          <a:lstStyle/>
          <a:p>
            <a:pPr>
              <a:lnSpc>
                <a:spcPts val="5599"/>
              </a:lnSpc>
            </a:pPr>
            <a:r>
              <a:rPr lang="en-US" sz="3999">
                <a:solidFill>
                  <a:srgbClr val="FFFFFF"/>
                </a:solidFill>
                <a:latin typeface="Canva Sans"/>
              </a:rPr>
              <a:t>Lets consider a scenario, where an Attacker does a port scan</a:t>
            </a:r>
          </a:p>
        </p:txBody>
      </p:sp>
      <p:sp>
        <p:nvSpPr>
          <p:cNvPr id="10" name="TextBox 10"/>
          <p:cNvSpPr txBox="1"/>
          <p:nvPr/>
        </p:nvSpPr>
        <p:spPr>
          <a:xfrm>
            <a:off x="9936484" y="8311598"/>
            <a:ext cx="4006048" cy="580390"/>
          </a:xfrm>
          <a:prstGeom prst="rect">
            <a:avLst/>
          </a:prstGeom>
        </p:spPr>
        <p:txBody>
          <a:bodyPr lIns="0" tIns="0" rIns="0" bIns="0" rtlCol="0" anchor="t">
            <a:spAutoFit/>
          </a:bodyPr>
          <a:lstStyle/>
          <a:p>
            <a:pPr>
              <a:lnSpc>
                <a:spcPts val="4759"/>
              </a:lnSpc>
            </a:pPr>
            <a:r>
              <a:rPr lang="en-US" sz="3399">
                <a:solidFill>
                  <a:srgbClr val="FF3131"/>
                </a:solidFill>
                <a:latin typeface="Canva Sans"/>
              </a:rPr>
              <a:t>Very Suspicious!!!</a:t>
            </a:r>
          </a:p>
        </p:txBody>
      </p:sp>
      <p:sp>
        <p:nvSpPr>
          <p:cNvPr id="11" name="AutoShape 11"/>
          <p:cNvSpPr/>
          <p:nvPr/>
        </p:nvSpPr>
        <p:spPr>
          <a:xfrm>
            <a:off x="4119544" y="8378273"/>
            <a:ext cx="5816940" cy="256858"/>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2893828"/>
            <a:ext cx="14599303" cy="7107959"/>
          </a:xfrm>
          <a:custGeom>
            <a:avLst/>
            <a:gdLst/>
            <a:ahLst/>
            <a:cxnLst/>
            <a:rect l="l" t="t" r="r" b="b"/>
            <a:pathLst>
              <a:path w="14599303" h="7107959">
                <a:moveTo>
                  <a:pt x="0" y="0"/>
                </a:moveTo>
                <a:lnTo>
                  <a:pt x="14599303" y="0"/>
                </a:lnTo>
                <a:lnTo>
                  <a:pt x="14599303" y="7107959"/>
                </a:lnTo>
                <a:lnTo>
                  <a:pt x="0" y="7107959"/>
                </a:lnTo>
                <a:lnTo>
                  <a:pt x="0" y="0"/>
                </a:lnTo>
                <a:close/>
              </a:path>
            </a:pathLst>
          </a:custGeom>
          <a:blipFill>
            <a:blip r:embed="rId2"/>
            <a:stretch>
              <a:fillRect/>
            </a:stretch>
          </a:blipFill>
        </p:spPr>
      </p:sp>
      <p:sp>
        <p:nvSpPr>
          <p:cNvPr id="6" name="TextBox 6"/>
          <p:cNvSpPr txBox="1"/>
          <p:nvPr/>
        </p:nvSpPr>
        <p:spPr>
          <a:xfrm>
            <a:off x="10077327" y="6803963"/>
            <a:ext cx="5622341" cy="580390"/>
          </a:xfrm>
          <a:prstGeom prst="rect">
            <a:avLst/>
          </a:prstGeom>
        </p:spPr>
        <p:txBody>
          <a:bodyPr lIns="0" tIns="0" rIns="0" bIns="0" rtlCol="0" anchor="t">
            <a:spAutoFit/>
          </a:bodyPr>
          <a:lstStyle/>
          <a:p>
            <a:pPr>
              <a:lnSpc>
                <a:spcPts val="4759"/>
              </a:lnSpc>
            </a:pPr>
            <a:r>
              <a:rPr lang="en-US" sz="3399">
                <a:solidFill>
                  <a:srgbClr val="FF3131"/>
                </a:solidFill>
                <a:latin typeface="Canva Sans"/>
              </a:rPr>
              <a:t>Very Very Suspicious!!!</a:t>
            </a:r>
          </a:p>
        </p:txBody>
      </p:sp>
      <p:sp>
        <p:nvSpPr>
          <p:cNvPr id="7" name="Freeform 7"/>
          <p:cNvSpPr/>
          <p:nvPr/>
        </p:nvSpPr>
        <p:spPr>
          <a:xfrm>
            <a:off x="2506077" y="2630583"/>
            <a:ext cx="3192087" cy="1456298"/>
          </a:xfrm>
          <a:custGeom>
            <a:avLst/>
            <a:gdLst/>
            <a:ahLst/>
            <a:cxnLst/>
            <a:rect l="l" t="t" r="r" b="b"/>
            <a:pathLst>
              <a:path w="3192087" h="1456298">
                <a:moveTo>
                  <a:pt x="0" y="0"/>
                </a:moveTo>
                <a:lnTo>
                  <a:pt x="3192088" y="0"/>
                </a:lnTo>
                <a:lnTo>
                  <a:pt x="3192088" y="1456298"/>
                </a:lnTo>
                <a:lnTo>
                  <a:pt x="0" y="14562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lgDash"/>
            <a:miter/>
          </a:ln>
        </p:spPr>
      </p:sp>
      <p:sp>
        <p:nvSpPr>
          <p:cNvPr id="8" name="AutoShape 8"/>
          <p:cNvSpPr/>
          <p:nvPr/>
        </p:nvSpPr>
        <p:spPr>
          <a:xfrm>
            <a:off x="5698165" y="3358732"/>
            <a:ext cx="4379162" cy="3768764"/>
          </a:xfrm>
          <a:prstGeom prst="line">
            <a:avLst/>
          </a:prstGeom>
          <a:ln w="38100" cap="flat">
            <a:solidFill>
              <a:srgbClr val="FF3131"/>
            </a:solidFill>
            <a:prstDash val="solid"/>
            <a:headEnd type="none" w="sm" len="sm"/>
            <a:tailEnd type="arrow" w="med" len="sm"/>
          </a:ln>
        </p:spPr>
      </p:sp>
      <p:sp>
        <p:nvSpPr>
          <p:cNvPr id="9" name="TextBox 9"/>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10" name="TextBox 10"/>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1" name="Freeform 11"/>
          <p:cNvSpPr/>
          <p:nvPr/>
        </p:nvSpPr>
        <p:spPr>
          <a:xfrm>
            <a:off x="2616114" y="4336168"/>
            <a:ext cx="1769606" cy="807332"/>
          </a:xfrm>
          <a:custGeom>
            <a:avLst/>
            <a:gdLst/>
            <a:ahLst/>
            <a:cxnLst/>
            <a:rect l="l" t="t" r="r" b="b"/>
            <a:pathLst>
              <a:path w="1769606" h="807332">
                <a:moveTo>
                  <a:pt x="0" y="0"/>
                </a:moveTo>
                <a:lnTo>
                  <a:pt x="1769607" y="0"/>
                </a:lnTo>
                <a:lnTo>
                  <a:pt x="1769607" y="807332"/>
                </a:lnTo>
                <a:lnTo>
                  <a:pt x="0" y="807332"/>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lgDash"/>
            <a:miter/>
          </a:ln>
        </p:spPr>
      </p:sp>
      <p:sp>
        <p:nvSpPr>
          <p:cNvPr id="12" name="Freeform 12"/>
          <p:cNvSpPr/>
          <p:nvPr/>
        </p:nvSpPr>
        <p:spPr>
          <a:xfrm>
            <a:off x="2506077" y="7775517"/>
            <a:ext cx="1769606" cy="807332"/>
          </a:xfrm>
          <a:custGeom>
            <a:avLst/>
            <a:gdLst/>
            <a:ahLst/>
            <a:cxnLst/>
            <a:rect l="l" t="t" r="r" b="b"/>
            <a:pathLst>
              <a:path w="1769606" h="807332">
                <a:moveTo>
                  <a:pt x="0" y="0"/>
                </a:moveTo>
                <a:lnTo>
                  <a:pt x="1769607" y="0"/>
                </a:lnTo>
                <a:lnTo>
                  <a:pt x="1769607" y="807332"/>
                </a:lnTo>
                <a:lnTo>
                  <a:pt x="0" y="807332"/>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lgDash"/>
            <a:miter/>
          </a:ln>
        </p:spPr>
      </p:sp>
      <p:sp>
        <p:nvSpPr>
          <p:cNvPr id="13" name="Freeform 13"/>
          <p:cNvSpPr/>
          <p:nvPr/>
        </p:nvSpPr>
        <p:spPr>
          <a:xfrm>
            <a:off x="2506077" y="5559592"/>
            <a:ext cx="1769606" cy="807332"/>
          </a:xfrm>
          <a:custGeom>
            <a:avLst/>
            <a:gdLst/>
            <a:ahLst/>
            <a:cxnLst/>
            <a:rect l="l" t="t" r="r" b="b"/>
            <a:pathLst>
              <a:path w="1769606" h="807332">
                <a:moveTo>
                  <a:pt x="0" y="0"/>
                </a:moveTo>
                <a:lnTo>
                  <a:pt x="1769607" y="0"/>
                </a:lnTo>
                <a:lnTo>
                  <a:pt x="1769607" y="807332"/>
                </a:lnTo>
                <a:lnTo>
                  <a:pt x="0" y="807332"/>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lgDash"/>
            <a:miter/>
          </a:ln>
        </p:spPr>
      </p:sp>
      <p:sp>
        <p:nvSpPr>
          <p:cNvPr id="14" name="AutoShape 14"/>
          <p:cNvSpPr/>
          <p:nvPr/>
        </p:nvSpPr>
        <p:spPr>
          <a:xfrm>
            <a:off x="4385721" y="4739834"/>
            <a:ext cx="5691606" cy="2387662"/>
          </a:xfrm>
          <a:prstGeom prst="line">
            <a:avLst/>
          </a:prstGeom>
          <a:ln w="38100" cap="flat">
            <a:solidFill>
              <a:srgbClr val="FF3131"/>
            </a:solidFill>
            <a:prstDash val="solid"/>
            <a:headEnd type="none" w="sm" len="sm"/>
            <a:tailEnd type="arrow" w="med" len="sm"/>
          </a:ln>
        </p:spPr>
      </p:sp>
      <p:sp>
        <p:nvSpPr>
          <p:cNvPr id="15" name="AutoShape 15"/>
          <p:cNvSpPr/>
          <p:nvPr/>
        </p:nvSpPr>
        <p:spPr>
          <a:xfrm>
            <a:off x="4275684" y="5963258"/>
            <a:ext cx="5801643" cy="1164238"/>
          </a:xfrm>
          <a:prstGeom prst="line">
            <a:avLst/>
          </a:prstGeom>
          <a:ln w="38100" cap="flat">
            <a:solidFill>
              <a:srgbClr val="FF3131"/>
            </a:solidFill>
            <a:prstDash val="solid"/>
            <a:headEnd type="none" w="sm" len="sm"/>
            <a:tailEnd type="arrow" w="med" len="sm"/>
          </a:ln>
        </p:spPr>
      </p:sp>
      <p:sp>
        <p:nvSpPr>
          <p:cNvPr id="16" name="AutoShape 16"/>
          <p:cNvSpPr/>
          <p:nvPr/>
        </p:nvSpPr>
        <p:spPr>
          <a:xfrm flipV="1">
            <a:off x="4275684" y="7127496"/>
            <a:ext cx="5801643" cy="1051687"/>
          </a:xfrm>
          <a:prstGeom prst="line">
            <a:avLst/>
          </a:prstGeom>
          <a:ln w="38100" cap="flat">
            <a:solidFill>
              <a:srgbClr val="FF3131"/>
            </a:solidFill>
            <a:prstDash val="solid"/>
            <a:headEnd type="none" w="sm" len="sm"/>
            <a:tailEnd type="arrow" w="med" len="sm"/>
          </a:ln>
        </p:spPr>
      </p:sp>
      <p:sp>
        <p:nvSpPr>
          <p:cNvPr id="17" name="TextBox 17"/>
          <p:cNvSpPr txBox="1"/>
          <p:nvPr/>
        </p:nvSpPr>
        <p:spPr>
          <a:xfrm>
            <a:off x="9144000" y="8002459"/>
            <a:ext cx="7169547" cy="580390"/>
          </a:xfrm>
          <a:prstGeom prst="rect">
            <a:avLst/>
          </a:prstGeom>
        </p:spPr>
        <p:txBody>
          <a:bodyPr lIns="0" tIns="0" rIns="0" bIns="0" rtlCol="0" anchor="t">
            <a:spAutoFit/>
          </a:bodyPr>
          <a:lstStyle/>
          <a:p>
            <a:pPr algn="just">
              <a:lnSpc>
                <a:spcPts val="4759"/>
              </a:lnSpc>
            </a:pPr>
            <a:r>
              <a:rPr lang="en-US" sz="3399">
                <a:solidFill>
                  <a:srgbClr val="FF3131"/>
                </a:solidFill>
                <a:latin typeface="Canva Sans"/>
              </a:rPr>
              <a:t>-- &gt; Recognized as Honeypot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028700" y="2953137"/>
            <a:ext cx="16432637" cy="752476"/>
          </a:xfrm>
          <a:prstGeom prst="rect">
            <a:avLst/>
          </a:prstGeom>
        </p:spPr>
        <p:txBody>
          <a:bodyPr lIns="0" tIns="0" rIns="0" bIns="0" rtlCol="0" anchor="t">
            <a:spAutoFit/>
          </a:bodyPr>
          <a:lstStyle/>
          <a:p>
            <a:pPr>
              <a:lnSpc>
                <a:spcPts val="6299"/>
              </a:lnSpc>
            </a:pPr>
            <a:r>
              <a:rPr lang="en-US" sz="4499">
                <a:solidFill>
                  <a:srgbClr val="FFFFFF"/>
                </a:solidFill>
                <a:latin typeface="Canva Sans"/>
              </a:rPr>
              <a:t>2 Scenarios possible here</a:t>
            </a:r>
          </a:p>
        </p:txBody>
      </p:sp>
      <p:sp>
        <p:nvSpPr>
          <p:cNvPr id="8" name="TextBox 8"/>
          <p:cNvSpPr txBox="1"/>
          <p:nvPr/>
        </p:nvSpPr>
        <p:spPr>
          <a:xfrm>
            <a:off x="1530842" y="4384172"/>
            <a:ext cx="1409573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The attacker might recognize the honeypot and stop attacking the honeypot and look elsewhere</a:t>
            </a:r>
          </a:p>
        </p:txBody>
      </p:sp>
      <p:sp>
        <p:nvSpPr>
          <p:cNvPr id="9" name="TextBox 9"/>
          <p:cNvSpPr txBox="1"/>
          <p:nvPr/>
        </p:nvSpPr>
        <p:spPr>
          <a:xfrm>
            <a:off x="1530842" y="6573775"/>
            <a:ext cx="1409573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Or, the attacker might try to exploit the open port and might try to gain access to the honeypot and then try to access main server</a:t>
            </a:r>
          </a:p>
        </p:txBody>
      </p:sp>
      <p:sp>
        <p:nvSpPr>
          <p:cNvPr id="10" name="TextBox 10"/>
          <p:cNvSpPr txBox="1"/>
          <p:nvPr/>
        </p:nvSpPr>
        <p:spPr>
          <a:xfrm>
            <a:off x="15673848" y="6873812"/>
            <a:ext cx="2614152" cy="580390"/>
          </a:xfrm>
          <a:prstGeom prst="rect">
            <a:avLst/>
          </a:prstGeom>
        </p:spPr>
        <p:txBody>
          <a:bodyPr lIns="0" tIns="0" rIns="0" bIns="0" rtlCol="0" anchor="t">
            <a:spAutoFit/>
          </a:bodyPr>
          <a:lstStyle/>
          <a:p>
            <a:pPr>
              <a:lnSpc>
                <a:spcPts val="4759"/>
              </a:lnSpc>
            </a:pPr>
            <a:r>
              <a:rPr lang="en-US" sz="3399">
                <a:solidFill>
                  <a:srgbClr val="FF3131"/>
                </a:solidFill>
                <a:latin typeface="Canva Sans"/>
              </a:rPr>
              <a:t>High RISK!!</a:t>
            </a:r>
          </a:p>
        </p:txBody>
      </p:sp>
      <p:sp>
        <p:nvSpPr>
          <p:cNvPr id="11" name="TextBox 11"/>
          <p:cNvSpPr txBox="1"/>
          <p:nvPr/>
        </p:nvSpPr>
        <p:spPr>
          <a:xfrm>
            <a:off x="15673848" y="4684209"/>
            <a:ext cx="2496297" cy="580390"/>
          </a:xfrm>
          <a:prstGeom prst="rect">
            <a:avLst/>
          </a:prstGeom>
        </p:spPr>
        <p:txBody>
          <a:bodyPr lIns="0" tIns="0" rIns="0" bIns="0" rtlCol="0" anchor="t">
            <a:spAutoFit/>
          </a:bodyPr>
          <a:lstStyle/>
          <a:p>
            <a:pPr>
              <a:lnSpc>
                <a:spcPts val="4759"/>
              </a:lnSpc>
            </a:pPr>
            <a:r>
              <a:rPr lang="en-US" sz="3399">
                <a:solidFill>
                  <a:srgbClr val="FF3131"/>
                </a:solidFill>
                <a:latin typeface="Canva Sans"/>
              </a:rPr>
              <a:t>No RISK!</a:t>
            </a:r>
          </a:p>
        </p:txBody>
      </p:sp>
      <p:sp>
        <p:nvSpPr>
          <p:cNvPr id="12" name="TextBox 12"/>
          <p:cNvSpPr txBox="1"/>
          <p:nvPr/>
        </p:nvSpPr>
        <p:spPr>
          <a:xfrm>
            <a:off x="8915857" y="8404224"/>
            <a:ext cx="921318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But how can this be done..??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781108"/>
            <a:ext cx="13211707" cy="4320712"/>
          </a:xfrm>
          <a:custGeom>
            <a:avLst/>
            <a:gdLst/>
            <a:ahLst/>
            <a:cxnLst/>
            <a:rect l="l" t="t" r="r" b="b"/>
            <a:pathLst>
              <a:path w="13211707" h="4320712">
                <a:moveTo>
                  <a:pt x="0" y="0"/>
                </a:moveTo>
                <a:lnTo>
                  <a:pt x="13211707" y="0"/>
                </a:lnTo>
                <a:lnTo>
                  <a:pt x="13211707" y="4320711"/>
                </a:lnTo>
                <a:lnTo>
                  <a:pt x="0" y="4320711"/>
                </a:lnTo>
                <a:lnTo>
                  <a:pt x="0" y="0"/>
                </a:lnTo>
                <a:close/>
              </a:path>
            </a:pathLst>
          </a:custGeom>
          <a:blipFill>
            <a:blip r:embed="rId2"/>
            <a:stretch>
              <a:fillRect/>
            </a:stretch>
          </a:blipFill>
        </p:spPr>
      </p:sp>
      <p:sp>
        <p:nvSpPr>
          <p:cNvPr id="6" name="Freeform 6"/>
          <p:cNvSpPr/>
          <p:nvPr/>
        </p:nvSpPr>
        <p:spPr>
          <a:xfrm>
            <a:off x="8691528" y="4409413"/>
            <a:ext cx="1132091" cy="516484"/>
          </a:xfrm>
          <a:custGeom>
            <a:avLst/>
            <a:gdLst/>
            <a:ahLst/>
            <a:cxnLst/>
            <a:rect l="l" t="t" r="r" b="b"/>
            <a:pathLst>
              <a:path w="1132091" h="516484">
                <a:moveTo>
                  <a:pt x="0" y="0"/>
                </a:moveTo>
                <a:lnTo>
                  <a:pt x="1132091" y="0"/>
                </a:lnTo>
                <a:lnTo>
                  <a:pt x="1132091" y="516484"/>
                </a:lnTo>
                <a:lnTo>
                  <a:pt x="0" y="5164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1028700" y="7520919"/>
            <a:ext cx="15930906"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Using github documentation, Attacker gets to know that </a:t>
            </a:r>
            <a:r>
              <a:rPr lang="en-US" sz="3399">
                <a:solidFill>
                  <a:srgbClr val="FFFFFF"/>
                </a:solidFill>
                <a:latin typeface="Canva Sans Italics"/>
              </a:rPr>
              <a:t>tsec </a:t>
            </a:r>
            <a:r>
              <a:rPr lang="en-US" sz="3399">
                <a:solidFill>
                  <a:srgbClr val="FFFFFF"/>
                </a:solidFill>
                <a:latin typeface="Canva Sans"/>
              </a:rPr>
              <a:t>is the default username for the web UI login. </a:t>
            </a:r>
          </a:p>
        </p:txBody>
      </p:sp>
      <p:sp>
        <p:nvSpPr>
          <p:cNvPr id="10" name="TextBox 10"/>
          <p:cNvSpPr txBox="1"/>
          <p:nvPr/>
        </p:nvSpPr>
        <p:spPr>
          <a:xfrm>
            <a:off x="927682" y="8910934"/>
            <a:ext cx="15930906"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Only worry is the password for the user </a:t>
            </a:r>
            <a:r>
              <a:rPr lang="en-US" sz="3399">
                <a:solidFill>
                  <a:srgbClr val="FFFFFF"/>
                </a:solidFill>
                <a:latin typeface="Canva Sans Italics"/>
              </a:rPr>
              <a:t>tsec</a:t>
            </a:r>
          </a:p>
        </p:txBody>
      </p:sp>
      <p:sp>
        <p:nvSpPr>
          <p:cNvPr id="11" name="AutoShape 11"/>
          <p:cNvSpPr/>
          <p:nvPr/>
        </p:nvSpPr>
        <p:spPr>
          <a:xfrm flipH="1" flipV="1">
            <a:off x="9257574" y="4925897"/>
            <a:ext cx="3762098" cy="2661697"/>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74931"/>
            <a:chOff x="0" y="0"/>
            <a:chExt cx="4816593" cy="704508"/>
          </a:xfrm>
        </p:grpSpPr>
        <p:sp>
          <p:nvSpPr>
            <p:cNvPr id="3" name="Freeform 3"/>
            <p:cNvSpPr/>
            <p:nvPr/>
          </p:nvSpPr>
          <p:spPr>
            <a:xfrm>
              <a:off x="0" y="0"/>
              <a:ext cx="4816592" cy="704508"/>
            </a:xfrm>
            <a:custGeom>
              <a:avLst/>
              <a:gdLst/>
              <a:ahLst/>
              <a:cxnLst/>
              <a:rect l="l" t="t" r="r" b="b"/>
              <a:pathLst>
                <a:path w="4816592" h="704508">
                  <a:moveTo>
                    <a:pt x="0" y="0"/>
                  </a:moveTo>
                  <a:lnTo>
                    <a:pt x="4816592" y="0"/>
                  </a:lnTo>
                  <a:lnTo>
                    <a:pt x="4816592" y="704508"/>
                  </a:lnTo>
                  <a:lnTo>
                    <a:pt x="0" y="704508"/>
                  </a:lnTo>
                  <a:close/>
                </a:path>
              </a:pathLst>
            </a:custGeom>
            <a:solidFill>
              <a:srgbClr val="C9C4DD"/>
            </a:solidFill>
          </p:spPr>
        </p:sp>
        <p:sp>
          <p:nvSpPr>
            <p:cNvPr id="4" name="TextBox 4"/>
            <p:cNvSpPr txBox="1"/>
            <p:nvPr/>
          </p:nvSpPr>
          <p:spPr>
            <a:xfrm>
              <a:off x="0" y="-38100"/>
              <a:ext cx="4816593" cy="742608"/>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87430" y="582419"/>
            <a:ext cx="12760407" cy="3532813"/>
            <a:chOff x="0" y="0"/>
            <a:chExt cx="17013877" cy="4710418"/>
          </a:xfrm>
        </p:grpSpPr>
        <p:sp>
          <p:nvSpPr>
            <p:cNvPr id="6" name="TextBox 6"/>
            <p:cNvSpPr txBox="1"/>
            <p:nvPr/>
          </p:nvSpPr>
          <p:spPr>
            <a:xfrm>
              <a:off x="0" y="1163943"/>
              <a:ext cx="17013877" cy="3546475"/>
            </a:xfrm>
            <a:prstGeom prst="rect">
              <a:avLst/>
            </a:prstGeom>
          </p:spPr>
          <p:txBody>
            <a:bodyPr lIns="0" tIns="0" rIns="0" bIns="0" rtlCol="0" anchor="t">
              <a:spAutoFit/>
            </a:bodyPr>
            <a:lstStyle/>
            <a:p>
              <a:pPr>
                <a:lnSpc>
                  <a:spcPts val="10560"/>
                </a:lnSpc>
              </a:pPr>
              <a:r>
                <a:rPr lang="en-US" sz="8800">
                  <a:solidFill>
                    <a:srgbClr val="000000"/>
                  </a:solidFill>
                  <a:latin typeface="DM Sans Bold"/>
                </a:rPr>
                <a:t>INTERNSHIP REPORT </a:t>
              </a:r>
              <a:r>
                <a:rPr lang="en-US" sz="8800">
                  <a:solidFill>
                    <a:srgbClr val="FFFFFF"/>
                  </a:solidFill>
                  <a:latin typeface="DM Sans Bold"/>
                </a:rPr>
                <a:t>PLAN </a:t>
              </a:r>
            </a:p>
          </p:txBody>
        </p:sp>
        <p:sp>
          <p:nvSpPr>
            <p:cNvPr id="7" name="TextBox 7"/>
            <p:cNvSpPr txBox="1"/>
            <p:nvPr/>
          </p:nvSpPr>
          <p:spPr>
            <a:xfrm>
              <a:off x="0" y="-47625"/>
              <a:ext cx="17013877" cy="525145"/>
            </a:xfrm>
            <a:prstGeom prst="rect">
              <a:avLst/>
            </a:prstGeom>
          </p:spPr>
          <p:txBody>
            <a:bodyPr lIns="0" tIns="0" rIns="0" bIns="0" rtlCol="0" anchor="t">
              <a:spAutoFit/>
            </a:bodyPr>
            <a:lstStyle/>
            <a:p>
              <a:pPr>
                <a:lnSpc>
                  <a:spcPts val="3359"/>
                </a:lnSpc>
              </a:pPr>
              <a:r>
                <a:rPr lang="en-US" sz="2400" spc="62">
                  <a:solidFill>
                    <a:srgbClr val="000000"/>
                  </a:solidFill>
                  <a:latin typeface="DM Sans"/>
                </a:rPr>
                <a:t>MITRE ENGAGE AND IMPLEMENTATION OF AFFECT GOAL USING HONEYPOTS</a:t>
              </a:r>
            </a:p>
          </p:txBody>
        </p:sp>
      </p:grpSp>
      <p:sp>
        <p:nvSpPr>
          <p:cNvPr id="8" name="TextBox 8"/>
          <p:cNvSpPr txBox="1"/>
          <p:nvPr/>
        </p:nvSpPr>
        <p:spPr>
          <a:xfrm>
            <a:off x="4869492" y="5067300"/>
            <a:ext cx="11118205" cy="662939"/>
          </a:xfrm>
          <a:prstGeom prst="rect">
            <a:avLst/>
          </a:prstGeom>
        </p:spPr>
        <p:txBody>
          <a:bodyPr wrap="square" lIns="0" tIns="0" rIns="0" bIns="0" rtlCol="0" anchor="t">
            <a:spAutoFit/>
          </a:bodyPr>
          <a:lstStyle/>
          <a:p>
            <a:pPr>
              <a:lnSpc>
                <a:spcPts val="5460"/>
              </a:lnSpc>
            </a:pPr>
            <a:r>
              <a:rPr lang="en-US" sz="3900" strike="sngStrike" dirty="0">
                <a:solidFill>
                  <a:srgbClr val="FFFFFF"/>
                </a:solidFill>
                <a:latin typeface="Canva Sans Bold"/>
              </a:rPr>
              <a:t>Month 1: Orientation and Goal Selection</a:t>
            </a:r>
          </a:p>
        </p:txBody>
      </p:sp>
      <p:sp>
        <p:nvSpPr>
          <p:cNvPr id="9" name="TextBox 9"/>
          <p:cNvSpPr txBox="1"/>
          <p:nvPr/>
        </p:nvSpPr>
        <p:spPr>
          <a:xfrm>
            <a:off x="4869492" y="6489986"/>
            <a:ext cx="10522908" cy="662939"/>
          </a:xfrm>
          <a:prstGeom prst="rect">
            <a:avLst/>
          </a:prstGeom>
        </p:spPr>
        <p:txBody>
          <a:bodyPr wrap="square" lIns="0" tIns="0" rIns="0" bIns="0" rtlCol="0" anchor="t">
            <a:spAutoFit/>
          </a:bodyPr>
          <a:lstStyle/>
          <a:p>
            <a:pPr>
              <a:lnSpc>
                <a:spcPts val="5460"/>
              </a:lnSpc>
            </a:pPr>
            <a:r>
              <a:rPr lang="en-US" sz="3900" strike="sngStrike" dirty="0">
                <a:solidFill>
                  <a:srgbClr val="FFFFFF"/>
                </a:solidFill>
                <a:latin typeface="Canva Sans Bold"/>
              </a:rPr>
              <a:t>Month 2: Proposal and Planning</a:t>
            </a:r>
          </a:p>
        </p:txBody>
      </p:sp>
      <p:sp>
        <p:nvSpPr>
          <p:cNvPr id="10" name="TextBox 10"/>
          <p:cNvSpPr txBox="1"/>
          <p:nvPr/>
        </p:nvSpPr>
        <p:spPr>
          <a:xfrm>
            <a:off x="4869492" y="7914925"/>
            <a:ext cx="12275508" cy="662939"/>
          </a:xfrm>
          <a:prstGeom prst="rect">
            <a:avLst/>
          </a:prstGeom>
        </p:spPr>
        <p:txBody>
          <a:bodyPr wrap="square" lIns="0" tIns="0" rIns="0" bIns="0" rtlCol="0" anchor="t">
            <a:spAutoFit/>
          </a:bodyPr>
          <a:lstStyle/>
          <a:p>
            <a:pPr>
              <a:lnSpc>
                <a:spcPts val="5460"/>
              </a:lnSpc>
            </a:pPr>
            <a:r>
              <a:rPr lang="en-US" sz="3900" dirty="0">
                <a:solidFill>
                  <a:srgbClr val="FFFFFF"/>
                </a:solidFill>
                <a:latin typeface="Canva Sans Bold"/>
              </a:rPr>
              <a:t>Month 3: Implementation and Documentation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697774"/>
            <a:ext cx="7554567" cy="7403750"/>
          </a:xfrm>
          <a:custGeom>
            <a:avLst/>
            <a:gdLst/>
            <a:ahLst/>
            <a:cxnLst/>
            <a:rect l="l" t="t" r="r" b="b"/>
            <a:pathLst>
              <a:path w="7554567" h="7403750">
                <a:moveTo>
                  <a:pt x="0" y="0"/>
                </a:moveTo>
                <a:lnTo>
                  <a:pt x="7554567" y="0"/>
                </a:lnTo>
                <a:lnTo>
                  <a:pt x="7554567" y="7403750"/>
                </a:lnTo>
                <a:lnTo>
                  <a:pt x="0" y="7403750"/>
                </a:lnTo>
                <a:lnTo>
                  <a:pt x="0" y="0"/>
                </a:lnTo>
                <a:close/>
              </a:path>
            </a:pathLst>
          </a:custGeom>
          <a:blipFill>
            <a:blip r:embed="rId2"/>
            <a:stretch>
              <a:fillRect/>
            </a:stretch>
          </a:blipFill>
        </p:spPr>
      </p:sp>
      <p:sp>
        <p:nvSpPr>
          <p:cNvPr id="6" name="AutoShape 6"/>
          <p:cNvSpPr/>
          <p:nvPr/>
        </p:nvSpPr>
        <p:spPr>
          <a:xfrm flipH="1" flipV="1">
            <a:off x="5054793" y="7912994"/>
            <a:ext cx="2700313" cy="1345306"/>
          </a:xfrm>
          <a:prstGeom prst="line">
            <a:avLst/>
          </a:prstGeom>
          <a:ln w="38100" cap="flat">
            <a:solidFill>
              <a:srgbClr val="000000"/>
            </a:solidFill>
            <a:prstDash val="solid"/>
            <a:headEnd type="none" w="sm" len="sm"/>
            <a:tailEnd type="arrow" w="med" len="sm"/>
          </a:ln>
        </p:spPr>
      </p:sp>
      <p:sp>
        <p:nvSpPr>
          <p:cNvPr id="7" name="Freeform 7"/>
          <p:cNvSpPr/>
          <p:nvPr/>
        </p:nvSpPr>
        <p:spPr>
          <a:xfrm>
            <a:off x="3922702" y="7654752"/>
            <a:ext cx="1132091" cy="516484"/>
          </a:xfrm>
          <a:custGeom>
            <a:avLst/>
            <a:gdLst/>
            <a:ahLst/>
            <a:cxnLst/>
            <a:rect l="l" t="t" r="r" b="b"/>
            <a:pathLst>
              <a:path w="1132091" h="516484">
                <a:moveTo>
                  <a:pt x="0" y="0"/>
                </a:moveTo>
                <a:lnTo>
                  <a:pt x="1132091" y="0"/>
                </a:lnTo>
                <a:lnTo>
                  <a:pt x="1132091" y="516484"/>
                </a:lnTo>
                <a:lnTo>
                  <a:pt x="0" y="5164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TextBox 10"/>
          <p:cNvSpPr txBox="1"/>
          <p:nvPr/>
        </p:nvSpPr>
        <p:spPr>
          <a:xfrm>
            <a:off x="7755106" y="8934767"/>
            <a:ext cx="10551310"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The server name is visible to anyone by default</a:t>
            </a:r>
          </a:p>
        </p:txBody>
      </p:sp>
      <p:sp>
        <p:nvSpPr>
          <p:cNvPr id="11" name="Freeform 11"/>
          <p:cNvSpPr/>
          <p:nvPr/>
        </p:nvSpPr>
        <p:spPr>
          <a:xfrm>
            <a:off x="3922702" y="5652094"/>
            <a:ext cx="1132091" cy="516484"/>
          </a:xfrm>
          <a:custGeom>
            <a:avLst/>
            <a:gdLst/>
            <a:ahLst/>
            <a:cxnLst/>
            <a:rect l="l" t="t" r="r" b="b"/>
            <a:pathLst>
              <a:path w="1132091" h="516484">
                <a:moveTo>
                  <a:pt x="0" y="0"/>
                </a:moveTo>
                <a:lnTo>
                  <a:pt x="1132091" y="0"/>
                </a:lnTo>
                <a:lnTo>
                  <a:pt x="1132091" y="516484"/>
                </a:lnTo>
                <a:lnTo>
                  <a:pt x="0" y="5164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2" name="AutoShape 12"/>
          <p:cNvSpPr/>
          <p:nvPr/>
        </p:nvSpPr>
        <p:spPr>
          <a:xfrm flipH="1">
            <a:off x="5054793" y="3952860"/>
            <a:ext cx="2586044" cy="1957477"/>
          </a:xfrm>
          <a:prstGeom prst="line">
            <a:avLst/>
          </a:prstGeom>
          <a:ln w="38100" cap="flat">
            <a:solidFill>
              <a:srgbClr val="000000"/>
            </a:solidFill>
            <a:prstDash val="solid"/>
            <a:headEnd type="none" w="sm" len="sm"/>
            <a:tailEnd type="arrow" w="med" len="sm"/>
          </a:ln>
        </p:spPr>
      </p:sp>
      <p:sp>
        <p:nvSpPr>
          <p:cNvPr id="13" name="TextBox 13"/>
          <p:cNvSpPr txBox="1"/>
          <p:nvPr/>
        </p:nvSpPr>
        <p:spPr>
          <a:xfrm>
            <a:off x="7640837" y="3629327"/>
            <a:ext cx="9940973"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Default Username is Tsec // cant be changed</a:t>
            </a:r>
          </a:p>
        </p:txBody>
      </p:sp>
      <p:sp>
        <p:nvSpPr>
          <p:cNvPr id="14" name="Freeform 14"/>
          <p:cNvSpPr/>
          <p:nvPr/>
        </p:nvSpPr>
        <p:spPr>
          <a:xfrm>
            <a:off x="3673962" y="6141407"/>
            <a:ext cx="1132091" cy="516484"/>
          </a:xfrm>
          <a:custGeom>
            <a:avLst/>
            <a:gdLst/>
            <a:ahLst/>
            <a:cxnLst/>
            <a:rect l="l" t="t" r="r" b="b"/>
            <a:pathLst>
              <a:path w="1132091" h="516484">
                <a:moveTo>
                  <a:pt x="0" y="0"/>
                </a:moveTo>
                <a:lnTo>
                  <a:pt x="1132091" y="0"/>
                </a:lnTo>
                <a:lnTo>
                  <a:pt x="1132091" y="516484"/>
                </a:lnTo>
                <a:lnTo>
                  <a:pt x="0" y="5164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5" name="AutoShape 15"/>
          <p:cNvSpPr/>
          <p:nvPr/>
        </p:nvSpPr>
        <p:spPr>
          <a:xfrm flipH="1">
            <a:off x="4806053" y="6380676"/>
            <a:ext cx="5898107" cy="18972"/>
          </a:xfrm>
          <a:prstGeom prst="line">
            <a:avLst/>
          </a:prstGeom>
          <a:ln w="38100" cap="flat">
            <a:solidFill>
              <a:srgbClr val="000000"/>
            </a:solidFill>
            <a:prstDash val="solid"/>
            <a:headEnd type="none" w="sm" len="sm"/>
            <a:tailEnd type="arrow" w="med" len="sm"/>
          </a:ln>
        </p:spPr>
      </p:sp>
      <p:sp>
        <p:nvSpPr>
          <p:cNvPr id="16" name="TextBox 16"/>
          <p:cNvSpPr txBox="1"/>
          <p:nvPr/>
        </p:nvSpPr>
        <p:spPr>
          <a:xfrm>
            <a:off x="10704160" y="6057144"/>
            <a:ext cx="6388495"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Whats the Password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785677"/>
            <a:ext cx="15068094" cy="5869106"/>
          </a:xfrm>
          <a:custGeom>
            <a:avLst/>
            <a:gdLst/>
            <a:ahLst/>
            <a:cxnLst/>
            <a:rect l="l" t="t" r="r" b="b"/>
            <a:pathLst>
              <a:path w="15068094" h="5869106">
                <a:moveTo>
                  <a:pt x="0" y="0"/>
                </a:moveTo>
                <a:lnTo>
                  <a:pt x="15068094" y="0"/>
                </a:lnTo>
                <a:lnTo>
                  <a:pt x="15068094" y="5869107"/>
                </a:lnTo>
                <a:lnTo>
                  <a:pt x="0" y="5869107"/>
                </a:lnTo>
                <a:lnTo>
                  <a:pt x="0" y="0"/>
                </a:lnTo>
                <a:close/>
              </a:path>
            </a:pathLst>
          </a:custGeom>
          <a:blipFill>
            <a:blip r:embed="rId2"/>
            <a:stretch>
              <a:fillRect/>
            </a:stretch>
          </a:blipFill>
        </p:spPr>
      </p:sp>
      <p:sp>
        <p:nvSpPr>
          <p:cNvPr id="6" name="Freeform 6"/>
          <p:cNvSpPr/>
          <p:nvPr/>
        </p:nvSpPr>
        <p:spPr>
          <a:xfrm>
            <a:off x="3166064" y="5189374"/>
            <a:ext cx="1602505" cy="731097"/>
          </a:xfrm>
          <a:custGeom>
            <a:avLst/>
            <a:gdLst/>
            <a:ahLst/>
            <a:cxnLst/>
            <a:rect l="l" t="t" r="r" b="b"/>
            <a:pathLst>
              <a:path w="1602505" h="731097">
                <a:moveTo>
                  <a:pt x="0" y="0"/>
                </a:moveTo>
                <a:lnTo>
                  <a:pt x="1602505" y="0"/>
                </a:lnTo>
                <a:lnTo>
                  <a:pt x="1602505" y="731097"/>
                </a:lnTo>
                <a:lnTo>
                  <a:pt x="0" y="73109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AutoShape 7"/>
          <p:cNvSpPr/>
          <p:nvPr/>
        </p:nvSpPr>
        <p:spPr>
          <a:xfrm flipH="1">
            <a:off x="4768569" y="5535904"/>
            <a:ext cx="4375431" cy="19019"/>
          </a:xfrm>
          <a:prstGeom prst="line">
            <a:avLst/>
          </a:prstGeom>
          <a:ln w="38100" cap="flat">
            <a:solidFill>
              <a:srgbClr val="FFFFFF"/>
            </a:solidFill>
            <a:prstDash val="solid"/>
            <a:headEnd type="none" w="sm" len="sm"/>
            <a:tailEnd type="arrow" w="med" len="sm"/>
          </a:ln>
        </p:spPr>
      </p:sp>
      <p:sp>
        <p:nvSpPr>
          <p:cNvPr id="8" name="TextBox 8"/>
          <p:cNvSpPr txBox="1"/>
          <p:nvPr/>
        </p:nvSpPr>
        <p:spPr>
          <a:xfrm>
            <a:off x="9144000" y="4912334"/>
            <a:ext cx="8408862"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Passwords format is based on </a:t>
            </a:r>
            <a:r>
              <a:rPr lang="en-US" sz="3399">
                <a:solidFill>
                  <a:srgbClr val="FFFFFF"/>
                </a:solidFill>
                <a:latin typeface="Canva Sans Italics"/>
              </a:rPr>
              <a:t>servername </a:t>
            </a:r>
            <a:r>
              <a:rPr lang="en-US" sz="3399">
                <a:solidFill>
                  <a:srgbClr val="FFFFFF"/>
                </a:solidFill>
                <a:latin typeface="Canva Sans"/>
              </a:rPr>
              <a:t>of the honeypot</a:t>
            </a:r>
          </a:p>
        </p:txBody>
      </p:sp>
      <p:sp>
        <p:nvSpPr>
          <p:cNvPr id="9" name="TextBox 9"/>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10" name="TextBox 10"/>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1" name="Freeform 11"/>
          <p:cNvSpPr/>
          <p:nvPr/>
        </p:nvSpPr>
        <p:spPr>
          <a:xfrm>
            <a:off x="5002103" y="7584935"/>
            <a:ext cx="2345021" cy="1069848"/>
          </a:xfrm>
          <a:custGeom>
            <a:avLst/>
            <a:gdLst/>
            <a:ahLst/>
            <a:cxnLst/>
            <a:rect l="l" t="t" r="r" b="b"/>
            <a:pathLst>
              <a:path w="2345021" h="1069848">
                <a:moveTo>
                  <a:pt x="0" y="0"/>
                </a:moveTo>
                <a:lnTo>
                  <a:pt x="2345021" y="0"/>
                </a:lnTo>
                <a:lnTo>
                  <a:pt x="2345021" y="1069849"/>
                </a:lnTo>
                <a:lnTo>
                  <a:pt x="0" y="1069849"/>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2" name="AutoShape 12"/>
          <p:cNvSpPr/>
          <p:nvPr/>
        </p:nvSpPr>
        <p:spPr>
          <a:xfrm flipH="1" flipV="1">
            <a:off x="7347124" y="8119860"/>
            <a:ext cx="3113523" cy="19050"/>
          </a:xfrm>
          <a:prstGeom prst="line">
            <a:avLst/>
          </a:prstGeom>
          <a:ln w="38100" cap="flat">
            <a:solidFill>
              <a:srgbClr val="FFFFFF"/>
            </a:solidFill>
            <a:prstDash val="solid"/>
            <a:headEnd type="none" w="sm" len="sm"/>
            <a:tailEnd type="arrow" w="med" len="sm"/>
          </a:ln>
        </p:spPr>
      </p:sp>
      <p:sp>
        <p:nvSpPr>
          <p:cNvPr id="13" name="TextBox 13"/>
          <p:cNvSpPr txBox="1"/>
          <p:nvPr/>
        </p:nvSpPr>
        <p:spPr>
          <a:xfrm>
            <a:off x="10460647" y="7815377"/>
            <a:ext cx="6607938"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generates passwordlist.txt file</a:t>
            </a:r>
          </a:p>
        </p:txBody>
      </p:sp>
      <p:sp>
        <p:nvSpPr>
          <p:cNvPr id="14" name="TextBox 14"/>
          <p:cNvSpPr txBox="1"/>
          <p:nvPr/>
        </p:nvSpPr>
        <p:spPr>
          <a:xfrm>
            <a:off x="1028700" y="9073884"/>
            <a:ext cx="16524162"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Python code to generate Passwords for brute-forcing the honeypot web-UI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796255"/>
            <a:ext cx="7276864" cy="7251597"/>
          </a:xfrm>
          <a:custGeom>
            <a:avLst/>
            <a:gdLst/>
            <a:ahLst/>
            <a:cxnLst/>
            <a:rect l="l" t="t" r="r" b="b"/>
            <a:pathLst>
              <a:path w="7276864" h="7251597">
                <a:moveTo>
                  <a:pt x="0" y="0"/>
                </a:moveTo>
                <a:lnTo>
                  <a:pt x="7276864" y="0"/>
                </a:lnTo>
                <a:lnTo>
                  <a:pt x="7276864" y="7251597"/>
                </a:lnTo>
                <a:lnTo>
                  <a:pt x="0" y="7251597"/>
                </a:lnTo>
                <a:lnTo>
                  <a:pt x="0" y="0"/>
                </a:lnTo>
                <a:close/>
              </a:path>
            </a:pathLst>
          </a:custGeom>
          <a:blipFill>
            <a:blip r:embed="rId2"/>
            <a:stretch>
              <a:fillRect/>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8929642" y="3286553"/>
            <a:ext cx="8728856" cy="1180465"/>
          </a:xfrm>
          <a:prstGeom prst="rect">
            <a:avLst/>
          </a:prstGeom>
        </p:spPr>
        <p:txBody>
          <a:bodyPr lIns="0" tIns="0" rIns="0" bIns="0" rtlCol="0" anchor="t">
            <a:spAutoFit/>
          </a:bodyPr>
          <a:lstStyle/>
          <a:p>
            <a:pPr>
              <a:lnSpc>
                <a:spcPts val="4759"/>
              </a:lnSpc>
            </a:pPr>
            <a:r>
              <a:rPr lang="en-US" sz="3399">
                <a:solidFill>
                  <a:srgbClr val="181712"/>
                </a:solidFill>
                <a:latin typeface="Canva Sans Italics"/>
              </a:rPr>
              <a:t>passwordlist.txt</a:t>
            </a:r>
            <a:r>
              <a:rPr lang="en-US" sz="3399">
                <a:solidFill>
                  <a:srgbClr val="181712"/>
                </a:solidFill>
                <a:latin typeface="Canva Sans"/>
              </a:rPr>
              <a:t> is generated by the Python code</a:t>
            </a:r>
          </a:p>
        </p:txBody>
      </p:sp>
      <p:sp>
        <p:nvSpPr>
          <p:cNvPr id="9" name="TextBox 9"/>
          <p:cNvSpPr txBox="1"/>
          <p:nvPr/>
        </p:nvSpPr>
        <p:spPr>
          <a:xfrm>
            <a:off x="8929642" y="5971670"/>
            <a:ext cx="8728856" cy="1780540"/>
          </a:xfrm>
          <a:prstGeom prst="rect">
            <a:avLst/>
          </a:prstGeom>
        </p:spPr>
        <p:txBody>
          <a:bodyPr lIns="0" tIns="0" rIns="0" bIns="0" rtlCol="0" anchor="t">
            <a:spAutoFit/>
          </a:bodyPr>
          <a:lstStyle/>
          <a:p>
            <a:pPr>
              <a:lnSpc>
                <a:spcPts val="4759"/>
              </a:lnSpc>
            </a:pPr>
            <a:r>
              <a:rPr lang="en-US" sz="3399">
                <a:solidFill>
                  <a:srgbClr val="181712"/>
                </a:solidFill>
                <a:latin typeface="Canva Sans Italics"/>
              </a:rPr>
              <a:t>Attacker </a:t>
            </a:r>
            <a:r>
              <a:rPr lang="en-US" sz="3399">
                <a:solidFill>
                  <a:srgbClr val="181712"/>
                </a:solidFill>
                <a:latin typeface="Canva Sans"/>
              </a:rPr>
              <a:t>uses this generated password list for bruteforcing the honeypot web UI using Burp suite</a:t>
            </a:r>
          </a:p>
        </p:txBody>
      </p:sp>
      <p:sp>
        <p:nvSpPr>
          <p:cNvPr id="10" name="TextBox 10"/>
          <p:cNvSpPr txBox="1"/>
          <p:nvPr/>
        </p:nvSpPr>
        <p:spPr>
          <a:xfrm>
            <a:off x="8929642" y="9201150"/>
            <a:ext cx="8728856" cy="514350"/>
          </a:xfrm>
          <a:prstGeom prst="rect">
            <a:avLst/>
          </a:prstGeom>
        </p:spPr>
        <p:txBody>
          <a:bodyPr lIns="0" tIns="0" rIns="0" bIns="0" rtlCol="0" anchor="t">
            <a:spAutoFit/>
          </a:bodyPr>
          <a:lstStyle/>
          <a:p>
            <a:pPr>
              <a:lnSpc>
                <a:spcPts val="4200"/>
              </a:lnSpc>
            </a:pPr>
            <a:r>
              <a:rPr lang="en-US" sz="3000">
                <a:solidFill>
                  <a:srgbClr val="181712"/>
                </a:solidFill>
                <a:latin typeface="Canva Sans"/>
              </a:rPr>
              <a:t>login page: </a:t>
            </a:r>
            <a:r>
              <a:rPr lang="en-US" sz="3000">
                <a:solidFill>
                  <a:srgbClr val="181712"/>
                </a:solidFill>
                <a:latin typeface="Canva Sans Italics"/>
              </a:rPr>
              <a:t>https://140.113.110.151:64294/login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617132"/>
            <a:ext cx="8115300" cy="5210877"/>
          </a:xfrm>
          <a:custGeom>
            <a:avLst/>
            <a:gdLst/>
            <a:ahLst/>
            <a:cxnLst/>
            <a:rect l="l" t="t" r="r" b="b"/>
            <a:pathLst>
              <a:path w="8115300" h="5210877">
                <a:moveTo>
                  <a:pt x="0" y="0"/>
                </a:moveTo>
                <a:lnTo>
                  <a:pt x="8115300" y="0"/>
                </a:lnTo>
                <a:lnTo>
                  <a:pt x="8115300" y="5210877"/>
                </a:lnTo>
                <a:lnTo>
                  <a:pt x="0" y="5210877"/>
                </a:lnTo>
                <a:lnTo>
                  <a:pt x="0" y="0"/>
                </a:lnTo>
                <a:close/>
              </a:path>
            </a:pathLst>
          </a:custGeom>
          <a:blipFill>
            <a:blip r:embed="rId2"/>
            <a:stretch>
              <a:fillRect/>
            </a:stretch>
          </a:blipFill>
        </p:spPr>
      </p:sp>
      <p:sp>
        <p:nvSpPr>
          <p:cNvPr id="6" name="Freeform 6"/>
          <p:cNvSpPr/>
          <p:nvPr/>
        </p:nvSpPr>
        <p:spPr>
          <a:xfrm>
            <a:off x="10896886" y="2617132"/>
            <a:ext cx="6764424" cy="6295928"/>
          </a:xfrm>
          <a:custGeom>
            <a:avLst/>
            <a:gdLst/>
            <a:ahLst/>
            <a:cxnLst/>
            <a:rect l="l" t="t" r="r" b="b"/>
            <a:pathLst>
              <a:path w="6764424" h="6295928">
                <a:moveTo>
                  <a:pt x="0" y="0"/>
                </a:moveTo>
                <a:lnTo>
                  <a:pt x="6764424" y="0"/>
                </a:lnTo>
                <a:lnTo>
                  <a:pt x="6764424" y="6295928"/>
                </a:lnTo>
                <a:lnTo>
                  <a:pt x="0" y="6295928"/>
                </a:lnTo>
                <a:lnTo>
                  <a:pt x="0" y="0"/>
                </a:lnTo>
                <a:close/>
              </a:path>
            </a:pathLst>
          </a:custGeom>
          <a:blipFill>
            <a:blip r:embed="rId3"/>
            <a:stretch>
              <a:fillRect/>
            </a:stretch>
          </a:blipFill>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1028700" y="8289490"/>
            <a:ext cx="8728856" cy="1180465"/>
          </a:xfrm>
          <a:prstGeom prst="rect">
            <a:avLst/>
          </a:prstGeom>
        </p:spPr>
        <p:txBody>
          <a:bodyPr lIns="0" tIns="0" rIns="0" bIns="0" rtlCol="0" anchor="t">
            <a:spAutoFit/>
          </a:bodyPr>
          <a:lstStyle/>
          <a:p>
            <a:pPr>
              <a:lnSpc>
                <a:spcPts val="4759"/>
              </a:lnSpc>
            </a:pPr>
            <a:r>
              <a:rPr lang="en-US" sz="3399">
                <a:solidFill>
                  <a:srgbClr val="181712"/>
                </a:solidFill>
                <a:latin typeface="Canva Sans"/>
              </a:rPr>
              <a:t>Using Burp suite to do a brute-force attack on the login page.</a:t>
            </a:r>
          </a:p>
        </p:txBody>
      </p:sp>
      <p:sp>
        <p:nvSpPr>
          <p:cNvPr id="10" name="TextBox 10"/>
          <p:cNvSpPr txBox="1"/>
          <p:nvPr/>
        </p:nvSpPr>
        <p:spPr>
          <a:xfrm>
            <a:off x="10896886" y="9297413"/>
            <a:ext cx="6590635"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Password list is added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2776545"/>
            <a:ext cx="8374999" cy="7258980"/>
          </a:xfrm>
          <a:custGeom>
            <a:avLst/>
            <a:gdLst/>
            <a:ahLst/>
            <a:cxnLst/>
            <a:rect l="l" t="t" r="r" b="b"/>
            <a:pathLst>
              <a:path w="8374999" h="7258980">
                <a:moveTo>
                  <a:pt x="0" y="0"/>
                </a:moveTo>
                <a:lnTo>
                  <a:pt x="8374999" y="0"/>
                </a:lnTo>
                <a:lnTo>
                  <a:pt x="8374999" y="7258979"/>
                </a:lnTo>
                <a:lnTo>
                  <a:pt x="0" y="7258979"/>
                </a:lnTo>
                <a:lnTo>
                  <a:pt x="0" y="0"/>
                </a:lnTo>
                <a:close/>
              </a:path>
            </a:pathLst>
          </a:custGeom>
          <a:blipFill>
            <a:blip r:embed="rId2"/>
            <a:stretch>
              <a:fillRect/>
            </a:stretch>
          </a:blipFill>
        </p:spPr>
      </p:sp>
      <p:sp>
        <p:nvSpPr>
          <p:cNvPr id="6" name="Freeform 6"/>
          <p:cNvSpPr/>
          <p:nvPr/>
        </p:nvSpPr>
        <p:spPr>
          <a:xfrm>
            <a:off x="11566359" y="2776545"/>
            <a:ext cx="5897426" cy="7258980"/>
          </a:xfrm>
          <a:custGeom>
            <a:avLst/>
            <a:gdLst/>
            <a:ahLst/>
            <a:cxnLst/>
            <a:rect l="l" t="t" r="r" b="b"/>
            <a:pathLst>
              <a:path w="5897426" h="7258980">
                <a:moveTo>
                  <a:pt x="0" y="0"/>
                </a:moveTo>
                <a:lnTo>
                  <a:pt x="5897427" y="0"/>
                </a:lnTo>
                <a:lnTo>
                  <a:pt x="5897427" y="7258979"/>
                </a:lnTo>
                <a:lnTo>
                  <a:pt x="0" y="7258979"/>
                </a:lnTo>
                <a:lnTo>
                  <a:pt x="0" y="0"/>
                </a:lnTo>
                <a:close/>
              </a:path>
            </a:pathLst>
          </a:custGeom>
          <a:blipFill>
            <a:blip r:embed="rId3"/>
            <a:stretch>
              <a:fillRect/>
            </a:stretch>
          </a:blipFill>
        </p:spPr>
      </p:sp>
      <p:sp>
        <p:nvSpPr>
          <p:cNvPr id="7" name="Freeform 7"/>
          <p:cNvSpPr/>
          <p:nvPr/>
        </p:nvSpPr>
        <p:spPr>
          <a:xfrm>
            <a:off x="3086946" y="3885959"/>
            <a:ext cx="835597" cy="381217"/>
          </a:xfrm>
          <a:custGeom>
            <a:avLst/>
            <a:gdLst/>
            <a:ahLst/>
            <a:cxnLst/>
            <a:rect l="l" t="t" r="r" b="b"/>
            <a:pathLst>
              <a:path w="835597" h="381217">
                <a:moveTo>
                  <a:pt x="0" y="0"/>
                </a:moveTo>
                <a:lnTo>
                  <a:pt x="835597" y="0"/>
                </a:lnTo>
                <a:lnTo>
                  <a:pt x="835597" y="381217"/>
                </a:lnTo>
                <a:lnTo>
                  <a:pt x="0" y="381217"/>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FF3131"/>
            </a:solidFill>
            <a:prstDash val="solid"/>
            <a:miter/>
          </a:ln>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Freeform 10"/>
          <p:cNvSpPr/>
          <p:nvPr/>
        </p:nvSpPr>
        <p:spPr>
          <a:xfrm>
            <a:off x="2699526" y="7035236"/>
            <a:ext cx="2446034" cy="1115933"/>
          </a:xfrm>
          <a:custGeom>
            <a:avLst/>
            <a:gdLst/>
            <a:ahLst/>
            <a:cxnLst/>
            <a:rect l="l" t="t" r="r" b="b"/>
            <a:pathLst>
              <a:path w="2446034" h="1115933">
                <a:moveTo>
                  <a:pt x="0" y="0"/>
                </a:moveTo>
                <a:lnTo>
                  <a:pt x="2446034" y="0"/>
                </a:lnTo>
                <a:lnTo>
                  <a:pt x="2446034" y="1115932"/>
                </a:lnTo>
                <a:lnTo>
                  <a:pt x="0" y="11159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FF3131"/>
            </a:solidFill>
            <a:prstDash val="solid"/>
            <a:miter/>
          </a:ln>
        </p:spPr>
      </p:sp>
      <p:sp>
        <p:nvSpPr>
          <p:cNvPr id="11" name="Freeform 11"/>
          <p:cNvSpPr/>
          <p:nvPr/>
        </p:nvSpPr>
        <p:spPr>
          <a:xfrm>
            <a:off x="11566359" y="4027567"/>
            <a:ext cx="2446034" cy="1115933"/>
          </a:xfrm>
          <a:custGeom>
            <a:avLst/>
            <a:gdLst/>
            <a:ahLst/>
            <a:cxnLst/>
            <a:rect l="l" t="t" r="r" b="b"/>
            <a:pathLst>
              <a:path w="2446034" h="1115933">
                <a:moveTo>
                  <a:pt x="0" y="0"/>
                </a:moveTo>
                <a:lnTo>
                  <a:pt x="2446035" y="0"/>
                </a:lnTo>
                <a:lnTo>
                  <a:pt x="2446035" y="1115933"/>
                </a:lnTo>
                <a:lnTo>
                  <a:pt x="0" y="1115933"/>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FF3131"/>
            </a:solidFill>
            <a:prstDash val="solid"/>
            <a:miter/>
          </a:ln>
        </p:spPr>
      </p:sp>
      <p:sp>
        <p:nvSpPr>
          <p:cNvPr id="12" name="Freeform 12"/>
          <p:cNvSpPr/>
          <p:nvPr/>
        </p:nvSpPr>
        <p:spPr>
          <a:xfrm>
            <a:off x="11397995" y="7305675"/>
            <a:ext cx="1599627" cy="729784"/>
          </a:xfrm>
          <a:custGeom>
            <a:avLst/>
            <a:gdLst/>
            <a:ahLst/>
            <a:cxnLst/>
            <a:rect l="l" t="t" r="r" b="b"/>
            <a:pathLst>
              <a:path w="1599627" h="729784">
                <a:moveTo>
                  <a:pt x="0" y="0"/>
                </a:moveTo>
                <a:lnTo>
                  <a:pt x="1599627" y="0"/>
                </a:lnTo>
                <a:lnTo>
                  <a:pt x="1599627" y="729784"/>
                </a:lnTo>
                <a:lnTo>
                  <a:pt x="0" y="729784"/>
                </a:lnTo>
                <a:lnTo>
                  <a:pt x="0" y="0"/>
                </a:lnTo>
                <a:close/>
              </a:path>
            </a:pathLst>
          </a:custGeom>
          <a:blipFill>
            <a:blip r:embed="rId4">
              <a:extLst>
                <a:ext uri="{96DAC541-7B7A-43D3-8B79-37D633B846F1}">
                  <asvg:svgBlip xmlns:asvg="http://schemas.microsoft.com/office/drawing/2016/SVG/main" r:embed="rId5"/>
                </a:ext>
              </a:extLst>
            </a:blip>
            <a:stretch>
              <a:fillRect/>
            </a:stretch>
          </a:blipFill>
          <a:ln w="38100" cap="sq">
            <a:solidFill>
              <a:srgbClr val="FF3131"/>
            </a:solidFill>
            <a:prstDash val="solid"/>
            <a:miter/>
          </a:ln>
        </p:spPr>
      </p:sp>
      <p:sp>
        <p:nvSpPr>
          <p:cNvPr id="13" name="AutoShape 13"/>
          <p:cNvSpPr/>
          <p:nvPr/>
        </p:nvSpPr>
        <p:spPr>
          <a:xfrm>
            <a:off x="12997622" y="7670567"/>
            <a:ext cx="766994" cy="789701"/>
          </a:xfrm>
          <a:prstGeom prst="line">
            <a:avLst/>
          </a:prstGeom>
          <a:ln w="38100" cap="flat">
            <a:solidFill>
              <a:srgbClr val="000000"/>
            </a:solidFill>
            <a:prstDash val="solid"/>
            <a:headEnd type="none" w="sm" len="sm"/>
            <a:tailEnd type="arrow" w="med" len="sm"/>
          </a:ln>
        </p:spPr>
      </p:sp>
      <p:sp>
        <p:nvSpPr>
          <p:cNvPr id="14" name="TextBox 14"/>
          <p:cNvSpPr txBox="1"/>
          <p:nvPr/>
        </p:nvSpPr>
        <p:spPr>
          <a:xfrm>
            <a:off x="12966259" y="8574482"/>
            <a:ext cx="4497527"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This is the passkey</a:t>
            </a:r>
          </a:p>
        </p:txBody>
      </p:sp>
      <p:sp>
        <p:nvSpPr>
          <p:cNvPr id="15" name="AutoShape 15"/>
          <p:cNvSpPr/>
          <p:nvPr/>
        </p:nvSpPr>
        <p:spPr>
          <a:xfrm flipH="1">
            <a:off x="12432944" y="5143500"/>
            <a:ext cx="356432" cy="1891736"/>
          </a:xfrm>
          <a:prstGeom prst="line">
            <a:avLst/>
          </a:prstGeom>
          <a:ln w="38100" cap="flat">
            <a:solidFill>
              <a:srgbClr val="000000"/>
            </a:solidFill>
            <a:prstDash val="solid"/>
            <a:headEnd type="none" w="sm" len="sm"/>
            <a:tailEnd type="arrow" w="med" len="sm"/>
          </a:ln>
        </p:spPr>
      </p:sp>
      <p:sp>
        <p:nvSpPr>
          <p:cNvPr id="16" name="AutoShape 16"/>
          <p:cNvSpPr/>
          <p:nvPr/>
        </p:nvSpPr>
        <p:spPr>
          <a:xfrm flipV="1">
            <a:off x="5145560" y="4585534"/>
            <a:ext cx="6042363" cy="3007668"/>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2703758"/>
            <a:ext cx="14074428" cy="7367083"/>
          </a:xfrm>
          <a:custGeom>
            <a:avLst/>
            <a:gdLst/>
            <a:ahLst/>
            <a:cxnLst/>
            <a:rect l="l" t="t" r="r" b="b"/>
            <a:pathLst>
              <a:path w="14074428" h="7367083">
                <a:moveTo>
                  <a:pt x="0" y="0"/>
                </a:moveTo>
                <a:lnTo>
                  <a:pt x="14074428" y="0"/>
                </a:lnTo>
                <a:lnTo>
                  <a:pt x="14074428" y="7367083"/>
                </a:lnTo>
                <a:lnTo>
                  <a:pt x="0" y="7367083"/>
                </a:lnTo>
                <a:lnTo>
                  <a:pt x="0" y="0"/>
                </a:lnTo>
                <a:close/>
              </a:path>
            </a:pathLst>
          </a:custGeom>
          <a:blipFill>
            <a:blip r:embed="rId2"/>
            <a:stretch>
              <a:fillRect/>
            </a:stretch>
          </a:blipFill>
        </p:spPr>
      </p:sp>
      <p:sp>
        <p:nvSpPr>
          <p:cNvPr id="6" name="Freeform 6"/>
          <p:cNvSpPr/>
          <p:nvPr/>
        </p:nvSpPr>
        <p:spPr>
          <a:xfrm>
            <a:off x="3132024" y="4412927"/>
            <a:ext cx="2446034" cy="1115933"/>
          </a:xfrm>
          <a:custGeom>
            <a:avLst/>
            <a:gdLst/>
            <a:ahLst/>
            <a:cxnLst/>
            <a:rect l="l" t="t" r="r" b="b"/>
            <a:pathLst>
              <a:path w="2446034" h="1115933">
                <a:moveTo>
                  <a:pt x="0" y="0"/>
                </a:moveTo>
                <a:lnTo>
                  <a:pt x="2446035" y="0"/>
                </a:lnTo>
                <a:lnTo>
                  <a:pt x="2446035" y="1115933"/>
                </a:lnTo>
                <a:lnTo>
                  <a:pt x="0" y="11159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AutoShape 9"/>
          <p:cNvSpPr/>
          <p:nvPr/>
        </p:nvSpPr>
        <p:spPr>
          <a:xfrm>
            <a:off x="5578059" y="4970894"/>
            <a:ext cx="3416158" cy="2237127"/>
          </a:xfrm>
          <a:prstGeom prst="line">
            <a:avLst/>
          </a:prstGeom>
          <a:ln w="38100" cap="flat">
            <a:solidFill>
              <a:srgbClr val="FFFFFF"/>
            </a:solidFill>
            <a:prstDash val="solid"/>
            <a:headEnd type="none" w="sm" len="sm"/>
            <a:tailEnd type="arrow" w="med" len="sm"/>
          </a:ln>
        </p:spPr>
      </p:sp>
      <p:sp>
        <p:nvSpPr>
          <p:cNvPr id="10" name="TextBox 10"/>
          <p:cNvSpPr txBox="1"/>
          <p:nvPr/>
        </p:nvSpPr>
        <p:spPr>
          <a:xfrm>
            <a:off x="3390396" y="7141345"/>
            <a:ext cx="11207640"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Attacker changed the password of the Honeypot, and now he has overall control of the honeypot system and we are kicked out of our own system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4931344" y="4378272"/>
            <a:ext cx="9873241" cy="3479801"/>
          </a:xfrm>
          <a:prstGeom prst="rect">
            <a:avLst/>
          </a:prstGeom>
        </p:spPr>
        <p:txBody>
          <a:bodyPr lIns="0" tIns="0" rIns="0" bIns="0" rtlCol="0" anchor="t">
            <a:spAutoFit/>
          </a:bodyPr>
          <a:lstStyle/>
          <a:p>
            <a:pPr>
              <a:lnSpc>
                <a:spcPts val="13999"/>
              </a:lnSpc>
            </a:pPr>
            <a:r>
              <a:rPr lang="en-US" sz="9999">
                <a:solidFill>
                  <a:srgbClr val="FFFFFF"/>
                </a:solidFill>
                <a:latin typeface="Canva Sans"/>
              </a:rPr>
              <a:t>Defender’s Perspective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225201" y="2503351"/>
            <a:ext cx="13837599" cy="7783649"/>
          </a:xfrm>
          <a:custGeom>
            <a:avLst/>
            <a:gdLst/>
            <a:ahLst/>
            <a:cxnLst/>
            <a:rect l="l" t="t" r="r" b="b"/>
            <a:pathLst>
              <a:path w="13837599" h="7783649">
                <a:moveTo>
                  <a:pt x="0" y="0"/>
                </a:moveTo>
                <a:lnTo>
                  <a:pt x="13837598" y="0"/>
                </a:lnTo>
                <a:lnTo>
                  <a:pt x="13837598" y="7783649"/>
                </a:lnTo>
                <a:lnTo>
                  <a:pt x="0" y="7783649"/>
                </a:lnTo>
                <a:lnTo>
                  <a:pt x="0" y="0"/>
                </a:lnTo>
                <a:close/>
              </a:path>
            </a:pathLst>
          </a:custGeom>
          <a:blipFill>
            <a:blip r:embed="rId2"/>
            <a:stretch>
              <a:fillRect/>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2241165" y="8901492"/>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Now, we are kicked out of our own Honeypot.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What next..?</a:t>
            </a:r>
          </a:p>
        </p:txBody>
      </p:sp>
      <p:sp>
        <p:nvSpPr>
          <p:cNvPr id="8" name="TextBox 8"/>
          <p:cNvSpPr txBox="1"/>
          <p:nvPr/>
        </p:nvSpPr>
        <p:spPr>
          <a:xfrm>
            <a:off x="1841523" y="4365241"/>
            <a:ext cx="12921116"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Attacker might attack the main production environment</a:t>
            </a:r>
          </a:p>
        </p:txBody>
      </p:sp>
      <p:sp>
        <p:nvSpPr>
          <p:cNvPr id="9" name="TextBox 9"/>
          <p:cNvSpPr txBox="1"/>
          <p:nvPr/>
        </p:nvSpPr>
        <p:spPr>
          <a:xfrm>
            <a:off x="1841523" y="5936232"/>
            <a:ext cx="14167009"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Attacker might use this honeypot to compromise other servers</a:t>
            </a:r>
          </a:p>
        </p:txBody>
      </p:sp>
      <p:sp>
        <p:nvSpPr>
          <p:cNvPr id="10" name="TextBox 10"/>
          <p:cNvSpPr txBox="1"/>
          <p:nvPr/>
        </p:nvSpPr>
        <p:spPr>
          <a:xfrm>
            <a:off x="1841523" y="7507222"/>
            <a:ext cx="13404206"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Attacker might use this as a bot in C&amp;C and do DDoS attacks on other legitimate corporations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How to prevent this..??</a:t>
            </a:r>
          </a:p>
        </p:txBody>
      </p:sp>
      <p:sp>
        <p:nvSpPr>
          <p:cNvPr id="8" name="TextBox 8"/>
          <p:cNvSpPr txBox="1"/>
          <p:nvPr/>
        </p:nvSpPr>
        <p:spPr>
          <a:xfrm>
            <a:off x="1841523" y="4317199"/>
            <a:ext cx="12921116"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We must implement baseline.</a:t>
            </a:r>
          </a:p>
        </p:txBody>
      </p:sp>
      <p:sp>
        <p:nvSpPr>
          <p:cNvPr id="9" name="TextBox 9"/>
          <p:cNvSpPr txBox="1"/>
          <p:nvPr/>
        </p:nvSpPr>
        <p:spPr>
          <a:xfrm>
            <a:off x="1841523" y="5373839"/>
            <a:ext cx="1416700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When something unpredictable happens, we must set the honeypot to baseline.</a:t>
            </a:r>
          </a:p>
        </p:txBody>
      </p:sp>
      <p:sp>
        <p:nvSpPr>
          <p:cNvPr id="10" name="TextBox 10"/>
          <p:cNvSpPr txBox="1"/>
          <p:nvPr/>
        </p:nvSpPr>
        <p:spPr>
          <a:xfrm>
            <a:off x="1841523" y="7030554"/>
            <a:ext cx="1416700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The honeypot will run from the baseline, as it was at the time of creating the baseline.</a:t>
            </a:r>
          </a:p>
        </p:txBody>
      </p:sp>
      <p:sp>
        <p:nvSpPr>
          <p:cNvPr id="11" name="TextBox 11"/>
          <p:cNvSpPr txBox="1"/>
          <p:nvPr/>
        </p:nvSpPr>
        <p:spPr>
          <a:xfrm>
            <a:off x="8739827" y="8925394"/>
            <a:ext cx="8661510" cy="679450"/>
          </a:xfrm>
          <a:prstGeom prst="rect">
            <a:avLst/>
          </a:prstGeom>
        </p:spPr>
        <p:txBody>
          <a:bodyPr lIns="0" tIns="0" rIns="0" bIns="0" rtlCol="0" anchor="t">
            <a:spAutoFit/>
          </a:bodyPr>
          <a:lstStyle/>
          <a:p>
            <a:pPr>
              <a:lnSpc>
                <a:spcPts val="5599"/>
              </a:lnSpc>
            </a:pPr>
            <a:r>
              <a:rPr lang="en-US" sz="3999">
                <a:solidFill>
                  <a:srgbClr val="FFFFFF"/>
                </a:solidFill>
                <a:latin typeface="Canva Sans"/>
              </a:rPr>
              <a:t>Lets do this implementation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7019871"/>
            <a:ext cx="18288000" cy="3267129"/>
            <a:chOff x="0" y="0"/>
            <a:chExt cx="4816593" cy="860478"/>
          </a:xfrm>
        </p:grpSpPr>
        <p:sp>
          <p:nvSpPr>
            <p:cNvPr id="3" name="Freeform 3"/>
            <p:cNvSpPr/>
            <p:nvPr/>
          </p:nvSpPr>
          <p:spPr>
            <a:xfrm>
              <a:off x="0" y="0"/>
              <a:ext cx="4816592" cy="860478"/>
            </a:xfrm>
            <a:custGeom>
              <a:avLst/>
              <a:gdLst/>
              <a:ahLst/>
              <a:cxnLst/>
              <a:rect l="l" t="t" r="r" b="b"/>
              <a:pathLst>
                <a:path w="4816592" h="860478">
                  <a:moveTo>
                    <a:pt x="0" y="0"/>
                  </a:moveTo>
                  <a:lnTo>
                    <a:pt x="4816592" y="0"/>
                  </a:lnTo>
                  <a:lnTo>
                    <a:pt x="4816592" y="860478"/>
                  </a:lnTo>
                  <a:lnTo>
                    <a:pt x="0" y="860478"/>
                  </a:lnTo>
                  <a:close/>
                </a:path>
              </a:pathLst>
            </a:custGeom>
            <a:solidFill>
              <a:srgbClr val="C9C4DD"/>
            </a:solidFill>
          </p:spPr>
        </p:sp>
        <p:sp>
          <p:nvSpPr>
            <p:cNvPr id="4" name="TextBox 4"/>
            <p:cNvSpPr txBox="1"/>
            <p:nvPr/>
          </p:nvSpPr>
          <p:spPr>
            <a:xfrm>
              <a:off x="0" y="-38100"/>
              <a:ext cx="4816593" cy="89857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885825" y="1130618"/>
            <a:ext cx="5347166" cy="8025765"/>
          </a:xfrm>
          <a:custGeom>
            <a:avLst/>
            <a:gdLst/>
            <a:ahLst/>
            <a:cxnLst/>
            <a:rect l="l" t="t" r="r" b="b"/>
            <a:pathLst>
              <a:path w="5347166" h="8025765">
                <a:moveTo>
                  <a:pt x="0" y="0"/>
                </a:moveTo>
                <a:lnTo>
                  <a:pt x="5347166" y="0"/>
                </a:lnTo>
                <a:lnTo>
                  <a:pt x="5347166" y="8025764"/>
                </a:lnTo>
                <a:lnTo>
                  <a:pt x="0" y="8025764"/>
                </a:lnTo>
                <a:lnTo>
                  <a:pt x="0" y="0"/>
                </a:lnTo>
                <a:close/>
              </a:path>
            </a:pathLst>
          </a:custGeom>
          <a:blipFill>
            <a:blip r:embed="rId2"/>
            <a:stretch>
              <a:fillRect l="-63278" r="-63278"/>
            </a:stretch>
          </a:blipFill>
        </p:spPr>
      </p:sp>
      <p:sp>
        <p:nvSpPr>
          <p:cNvPr id="6" name="TextBox 6"/>
          <p:cNvSpPr txBox="1"/>
          <p:nvPr/>
        </p:nvSpPr>
        <p:spPr>
          <a:xfrm>
            <a:off x="6488899" y="1054418"/>
            <a:ext cx="7319562" cy="712471"/>
          </a:xfrm>
          <a:prstGeom prst="rect">
            <a:avLst/>
          </a:prstGeom>
        </p:spPr>
        <p:txBody>
          <a:bodyPr lIns="0" tIns="0" rIns="0" bIns="0" rtlCol="0" anchor="t">
            <a:spAutoFit/>
          </a:bodyPr>
          <a:lstStyle/>
          <a:p>
            <a:pPr>
              <a:lnSpc>
                <a:spcPts val="5879"/>
              </a:lnSpc>
            </a:pPr>
            <a:r>
              <a:rPr lang="en-US" sz="4199">
                <a:solidFill>
                  <a:srgbClr val="D9D9D9"/>
                </a:solidFill>
                <a:latin typeface="DM Sans"/>
              </a:rPr>
              <a:t>INTERNSHIP GOALS : </a:t>
            </a:r>
          </a:p>
        </p:txBody>
      </p:sp>
      <p:sp>
        <p:nvSpPr>
          <p:cNvPr id="7" name="TextBox 7"/>
          <p:cNvSpPr txBox="1"/>
          <p:nvPr/>
        </p:nvSpPr>
        <p:spPr>
          <a:xfrm>
            <a:off x="7112354" y="2440789"/>
            <a:ext cx="11052464" cy="1526540"/>
          </a:xfrm>
          <a:prstGeom prst="rect">
            <a:avLst/>
          </a:prstGeom>
        </p:spPr>
        <p:txBody>
          <a:bodyPr lIns="0" tIns="0" rIns="0" bIns="0" rtlCol="0" anchor="t">
            <a:spAutoFit/>
          </a:bodyPr>
          <a:lstStyle/>
          <a:p>
            <a:pPr>
              <a:lnSpc>
                <a:spcPts val="4060"/>
              </a:lnSpc>
            </a:pPr>
            <a:r>
              <a:rPr lang="en-US" sz="2900" strike="sngStrike">
                <a:solidFill>
                  <a:srgbClr val="A6A6A6"/>
                </a:solidFill>
                <a:latin typeface="Canva Sans"/>
              </a:rPr>
              <a:t>(1) read the MITRE Engage documents; each one of you needs to select one of the goals (Expose, Affect, and Elicit) to study deeper and define each action under these goals in detail. </a:t>
            </a:r>
          </a:p>
        </p:txBody>
      </p:sp>
      <p:sp>
        <p:nvSpPr>
          <p:cNvPr id="8" name="TextBox 8"/>
          <p:cNvSpPr txBox="1"/>
          <p:nvPr/>
        </p:nvSpPr>
        <p:spPr>
          <a:xfrm>
            <a:off x="7150454" y="4472502"/>
            <a:ext cx="10856294" cy="1994572"/>
          </a:xfrm>
          <a:prstGeom prst="rect">
            <a:avLst/>
          </a:prstGeom>
        </p:spPr>
        <p:txBody>
          <a:bodyPr lIns="0" tIns="0" rIns="0" bIns="0" rtlCol="0" anchor="t">
            <a:spAutoFit/>
          </a:bodyPr>
          <a:lstStyle/>
          <a:p>
            <a:pPr>
              <a:lnSpc>
                <a:spcPts val="3987"/>
              </a:lnSpc>
            </a:pPr>
            <a:r>
              <a:rPr lang="en-US" sz="2848" strike="sngStrike">
                <a:solidFill>
                  <a:srgbClr val="A6A6A6"/>
                </a:solidFill>
                <a:latin typeface="Canva Sans"/>
              </a:rPr>
              <a:t>(2) Propose possible actions to be implemented in SSH honeypot and AD honeypot. There are about 10 to 20 actions listed under each goal. Try to propose corresponding actions for these two honeypots. </a:t>
            </a:r>
          </a:p>
        </p:txBody>
      </p:sp>
      <p:sp>
        <p:nvSpPr>
          <p:cNvPr id="9" name="TextBox 9"/>
          <p:cNvSpPr txBox="1"/>
          <p:nvPr/>
        </p:nvSpPr>
        <p:spPr>
          <a:xfrm>
            <a:off x="7150454" y="7464454"/>
            <a:ext cx="11052464" cy="1526540"/>
          </a:xfrm>
          <a:prstGeom prst="rect">
            <a:avLst/>
          </a:prstGeom>
        </p:spPr>
        <p:txBody>
          <a:bodyPr lIns="0" tIns="0" rIns="0" bIns="0" rtlCol="0" anchor="t">
            <a:spAutoFit/>
          </a:bodyPr>
          <a:lstStyle/>
          <a:p>
            <a:pPr>
              <a:lnSpc>
                <a:spcPts val="4060"/>
              </a:lnSpc>
            </a:pPr>
            <a:r>
              <a:rPr lang="en-US" sz="2900">
                <a:solidFill>
                  <a:srgbClr val="1B1617"/>
                </a:solidFill>
                <a:latin typeface="Canva Sans"/>
              </a:rPr>
              <a:t>(3) Real implementation: Each of you needs to implement at least four actions according to your design in (2) in the real honeypots.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Implementing the baseline</a:t>
            </a:r>
          </a:p>
        </p:txBody>
      </p:sp>
      <p:sp>
        <p:nvSpPr>
          <p:cNvPr id="8" name="TextBox 8"/>
          <p:cNvSpPr txBox="1"/>
          <p:nvPr/>
        </p:nvSpPr>
        <p:spPr>
          <a:xfrm>
            <a:off x="2414060" y="4213714"/>
            <a:ext cx="13459881"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Set up the honeypot in a way in which we can implement it as a baseline.</a:t>
            </a:r>
          </a:p>
        </p:txBody>
      </p:sp>
      <p:sp>
        <p:nvSpPr>
          <p:cNvPr id="9" name="TextBox 9"/>
          <p:cNvSpPr txBox="1"/>
          <p:nvPr/>
        </p:nvSpPr>
        <p:spPr>
          <a:xfrm>
            <a:off x="2414060" y="6013304"/>
            <a:ext cx="13459881"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Run the honeypot and verify if its working ;</a:t>
            </a:r>
          </a:p>
        </p:txBody>
      </p:sp>
      <p:sp>
        <p:nvSpPr>
          <p:cNvPr id="10" name="TextBox 10"/>
          <p:cNvSpPr txBox="1"/>
          <p:nvPr/>
        </p:nvSpPr>
        <p:spPr>
          <a:xfrm>
            <a:off x="2414060" y="7584294"/>
            <a:ext cx="13459881"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If everything is correct, then shut down the honeypot and create a snapshot to be used as a baseline.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3768461"/>
            <a:ext cx="7907821" cy="4896537"/>
          </a:xfrm>
          <a:custGeom>
            <a:avLst/>
            <a:gdLst/>
            <a:ahLst/>
            <a:cxnLst/>
            <a:rect l="l" t="t" r="r" b="b"/>
            <a:pathLst>
              <a:path w="7907821" h="4896537">
                <a:moveTo>
                  <a:pt x="0" y="0"/>
                </a:moveTo>
                <a:lnTo>
                  <a:pt x="7907821" y="0"/>
                </a:lnTo>
                <a:lnTo>
                  <a:pt x="7907821" y="4896537"/>
                </a:lnTo>
                <a:lnTo>
                  <a:pt x="0" y="4896537"/>
                </a:lnTo>
                <a:lnTo>
                  <a:pt x="0" y="0"/>
                </a:lnTo>
                <a:close/>
              </a:path>
            </a:pathLst>
          </a:custGeom>
          <a:blipFill>
            <a:blip r:embed="rId2"/>
            <a:stretch>
              <a:fillRect/>
            </a:stretch>
          </a:blipFill>
        </p:spPr>
      </p:sp>
      <p:sp>
        <p:nvSpPr>
          <p:cNvPr id="6" name="Freeform 6"/>
          <p:cNvSpPr/>
          <p:nvPr/>
        </p:nvSpPr>
        <p:spPr>
          <a:xfrm>
            <a:off x="9726002" y="3768461"/>
            <a:ext cx="7875192" cy="4896537"/>
          </a:xfrm>
          <a:custGeom>
            <a:avLst/>
            <a:gdLst/>
            <a:ahLst/>
            <a:cxnLst/>
            <a:rect l="l" t="t" r="r" b="b"/>
            <a:pathLst>
              <a:path w="7875192" h="4896537">
                <a:moveTo>
                  <a:pt x="0" y="0"/>
                </a:moveTo>
                <a:lnTo>
                  <a:pt x="7875192" y="0"/>
                </a:lnTo>
                <a:lnTo>
                  <a:pt x="7875192" y="4896537"/>
                </a:lnTo>
                <a:lnTo>
                  <a:pt x="0" y="4896537"/>
                </a:lnTo>
                <a:lnTo>
                  <a:pt x="0" y="0"/>
                </a:lnTo>
                <a:close/>
              </a:path>
            </a:pathLst>
          </a:custGeom>
          <a:blipFill>
            <a:blip r:embed="rId3"/>
            <a:stretch>
              <a:fillRect/>
            </a:stretch>
          </a:blipFill>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Tpotbaseline  // vm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3774458"/>
            <a:ext cx="7353876" cy="5970671"/>
          </a:xfrm>
          <a:custGeom>
            <a:avLst/>
            <a:gdLst/>
            <a:ahLst/>
            <a:cxnLst/>
            <a:rect l="l" t="t" r="r" b="b"/>
            <a:pathLst>
              <a:path w="7353876" h="5970671">
                <a:moveTo>
                  <a:pt x="0" y="0"/>
                </a:moveTo>
                <a:lnTo>
                  <a:pt x="7353876" y="0"/>
                </a:lnTo>
                <a:lnTo>
                  <a:pt x="7353876" y="5970671"/>
                </a:lnTo>
                <a:lnTo>
                  <a:pt x="0" y="5970671"/>
                </a:lnTo>
                <a:lnTo>
                  <a:pt x="0" y="0"/>
                </a:lnTo>
                <a:close/>
              </a:path>
            </a:pathLst>
          </a:custGeom>
          <a:blipFill>
            <a:blip r:embed="rId2"/>
            <a:stretch>
              <a:fillRect/>
            </a:stretch>
          </a:blipFill>
        </p:spPr>
      </p:sp>
      <p:sp>
        <p:nvSpPr>
          <p:cNvPr id="6" name="Freeform 6"/>
          <p:cNvSpPr/>
          <p:nvPr/>
        </p:nvSpPr>
        <p:spPr>
          <a:xfrm>
            <a:off x="8496062" y="3797722"/>
            <a:ext cx="9632982" cy="5947407"/>
          </a:xfrm>
          <a:custGeom>
            <a:avLst/>
            <a:gdLst/>
            <a:ahLst/>
            <a:cxnLst/>
            <a:rect l="l" t="t" r="r" b="b"/>
            <a:pathLst>
              <a:path w="9632982" h="5947407">
                <a:moveTo>
                  <a:pt x="0" y="0"/>
                </a:moveTo>
                <a:lnTo>
                  <a:pt x="9632982" y="0"/>
                </a:lnTo>
                <a:lnTo>
                  <a:pt x="9632982" y="5947407"/>
                </a:lnTo>
                <a:lnTo>
                  <a:pt x="0" y="5947407"/>
                </a:lnTo>
                <a:lnTo>
                  <a:pt x="0" y="0"/>
                </a:lnTo>
                <a:close/>
              </a:path>
            </a:pathLst>
          </a:custGeom>
          <a:blipFill>
            <a:blip r:embed="rId3"/>
            <a:stretch>
              <a:fillRect/>
            </a:stretch>
          </a:blipFill>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Tpotbaseline  // vm name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3926825"/>
            <a:ext cx="7258258" cy="5989538"/>
          </a:xfrm>
          <a:custGeom>
            <a:avLst/>
            <a:gdLst/>
            <a:ahLst/>
            <a:cxnLst/>
            <a:rect l="l" t="t" r="r" b="b"/>
            <a:pathLst>
              <a:path w="7258258" h="5989538">
                <a:moveTo>
                  <a:pt x="0" y="0"/>
                </a:moveTo>
                <a:lnTo>
                  <a:pt x="7258258" y="0"/>
                </a:lnTo>
                <a:lnTo>
                  <a:pt x="7258258" y="5989538"/>
                </a:lnTo>
                <a:lnTo>
                  <a:pt x="0" y="5989538"/>
                </a:lnTo>
                <a:lnTo>
                  <a:pt x="0" y="0"/>
                </a:lnTo>
                <a:close/>
              </a:path>
            </a:pathLst>
          </a:custGeom>
          <a:blipFill>
            <a:blip r:embed="rId2"/>
            <a:stretch>
              <a:fillRect/>
            </a:stretch>
          </a:blipFill>
        </p:spPr>
      </p:sp>
      <p:sp>
        <p:nvSpPr>
          <p:cNvPr id="6" name="Freeform 6"/>
          <p:cNvSpPr/>
          <p:nvPr/>
        </p:nvSpPr>
        <p:spPr>
          <a:xfrm>
            <a:off x="1153108" y="4885258"/>
            <a:ext cx="1132091" cy="516484"/>
          </a:xfrm>
          <a:custGeom>
            <a:avLst/>
            <a:gdLst/>
            <a:ahLst/>
            <a:cxnLst/>
            <a:rect l="l" t="t" r="r" b="b"/>
            <a:pathLst>
              <a:path w="1132091" h="516484">
                <a:moveTo>
                  <a:pt x="0" y="0"/>
                </a:moveTo>
                <a:lnTo>
                  <a:pt x="1132090" y="0"/>
                </a:lnTo>
                <a:lnTo>
                  <a:pt x="1132090" y="516484"/>
                </a:lnTo>
                <a:lnTo>
                  <a:pt x="0" y="5164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Tpotbaseline  // vm name</a:t>
            </a:r>
          </a:p>
        </p:txBody>
      </p:sp>
      <p:sp>
        <p:nvSpPr>
          <p:cNvPr id="10" name="AutoShape 10"/>
          <p:cNvSpPr/>
          <p:nvPr/>
        </p:nvSpPr>
        <p:spPr>
          <a:xfrm flipV="1">
            <a:off x="2285198" y="5124451"/>
            <a:ext cx="8578402" cy="19049"/>
          </a:xfrm>
          <a:prstGeom prst="line">
            <a:avLst/>
          </a:prstGeom>
          <a:ln w="38100" cap="flat">
            <a:solidFill>
              <a:srgbClr val="FFFFFF"/>
            </a:solidFill>
            <a:prstDash val="solid"/>
            <a:headEnd type="none" w="sm" len="sm"/>
            <a:tailEnd type="arrow" w="med" len="sm"/>
          </a:ln>
        </p:spPr>
      </p:sp>
      <p:sp>
        <p:nvSpPr>
          <p:cNvPr id="11" name="TextBox 11"/>
          <p:cNvSpPr txBox="1"/>
          <p:nvPr/>
        </p:nvSpPr>
        <p:spPr>
          <a:xfrm>
            <a:off x="10863600" y="4500881"/>
            <a:ext cx="5802032"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Baseline is created, now lets setup the baseline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Tpotbaseline  // vm name</a:t>
            </a:r>
          </a:p>
        </p:txBody>
      </p:sp>
      <p:sp>
        <p:nvSpPr>
          <p:cNvPr id="8" name="TextBox 8"/>
          <p:cNvSpPr txBox="1"/>
          <p:nvPr/>
        </p:nvSpPr>
        <p:spPr>
          <a:xfrm>
            <a:off x="2414060" y="4442314"/>
            <a:ext cx="13459881"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Must have limited services running --&gt;&gt; Cowrie &amp; Kibana</a:t>
            </a:r>
          </a:p>
        </p:txBody>
      </p:sp>
      <p:sp>
        <p:nvSpPr>
          <p:cNvPr id="9" name="TextBox 9"/>
          <p:cNvSpPr txBox="1"/>
          <p:nvPr/>
        </p:nvSpPr>
        <p:spPr>
          <a:xfrm>
            <a:off x="2414060" y="6013304"/>
            <a:ext cx="14234355"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Must have only the required ports open  -- &gt;&gt; port 22, 23, 64294</a:t>
            </a:r>
          </a:p>
        </p:txBody>
      </p:sp>
      <p:sp>
        <p:nvSpPr>
          <p:cNvPr id="10" name="TextBox 10"/>
          <p:cNvSpPr txBox="1"/>
          <p:nvPr/>
        </p:nvSpPr>
        <p:spPr>
          <a:xfrm>
            <a:off x="2414060" y="7584294"/>
            <a:ext cx="15042501" cy="580390"/>
          </a:xfrm>
          <a:prstGeom prst="rect">
            <a:avLst/>
          </a:prstGeom>
        </p:spPr>
        <p:txBody>
          <a:bodyPr lIns="0" tIns="0" rIns="0" bIns="0" rtlCol="0" anchor="t">
            <a:spAutoFit/>
          </a:bodyPr>
          <a:lstStyle/>
          <a:p>
            <a:pPr>
              <a:lnSpc>
                <a:spcPts val="4759"/>
              </a:lnSpc>
            </a:pPr>
            <a:r>
              <a:rPr lang="en-US" sz="3399">
                <a:solidFill>
                  <a:srgbClr val="FFFFFF"/>
                </a:solidFill>
                <a:latin typeface="Canva Sans"/>
              </a:rPr>
              <a:t>Password must be very complex  -- &gt;&gt; WGTjsd4!%$5cd6@Hgc2G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2713000"/>
            <a:ext cx="7817466" cy="2804848"/>
          </a:xfrm>
          <a:custGeom>
            <a:avLst/>
            <a:gdLst/>
            <a:ahLst/>
            <a:cxnLst/>
            <a:rect l="l" t="t" r="r" b="b"/>
            <a:pathLst>
              <a:path w="7817466" h="2804848">
                <a:moveTo>
                  <a:pt x="0" y="0"/>
                </a:moveTo>
                <a:lnTo>
                  <a:pt x="7817465" y="0"/>
                </a:lnTo>
                <a:lnTo>
                  <a:pt x="7817465" y="2804848"/>
                </a:lnTo>
                <a:lnTo>
                  <a:pt x="0" y="2804848"/>
                </a:lnTo>
                <a:lnTo>
                  <a:pt x="0" y="0"/>
                </a:lnTo>
                <a:close/>
              </a:path>
            </a:pathLst>
          </a:custGeom>
          <a:blipFill>
            <a:blip r:embed="rId2"/>
            <a:stretch>
              <a:fillRect t="-19808"/>
            </a:stretch>
          </a:blipFill>
        </p:spPr>
      </p:sp>
      <p:sp>
        <p:nvSpPr>
          <p:cNvPr id="6" name="Freeform 6"/>
          <p:cNvSpPr/>
          <p:nvPr/>
        </p:nvSpPr>
        <p:spPr>
          <a:xfrm>
            <a:off x="10833352" y="2713000"/>
            <a:ext cx="6718305" cy="7275951"/>
          </a:xfrm>
          <a:custGeom>
            <a:avLst/>
            <a:gdLst/>
            <a:ahLst/>
            <a:cxnLst/>
            <a:rect l="l" t="t" r="r" b="b"/>
            <a:pathLst>
              <a:path w="6718305" h="7275951">
                <a:moveTo>
                  <a:pt x="0" y="0"/>
                </a:moveTo>
                <a:lnTo>
                  <a:pt x="6718305" y="0"/>
                </a:lnTo>
                <a:lnTo>
                  <a:pt x="6718305" y="7275951"/>
                </a:lnTo>
                <a:lnTo>
                  <a:pt x="0" y="7275951"/>
                </a:lnTo>
                <a:lnTo>
                  <a:pt x="0" y="0"/>
                </a:lnTo>
                <a:close/>
              </a:path>
            </a:pathLst>
          </a:custGeom>
          <a:blipFill>
            <a:blip r:embed="rId3"/>
            <a:stretch>
              <a:fillRect/>
            </a:stretch>
          </a:blipFill>
        </p:spPr>
      </p:sp>
      <p:sp>
        <p:nvSpPr>
          <p:cNvPr id="7" name="Freeform 7"/>
          <p:cNvSpPr/>
          <p:nvPr/>
        </p:nvSpPr>
        <p:spPr>
          <a:xfrm>
            <a:off x="927682" y="5727497"/>
            <a:ext cx="7817466" cy="4261454"/>
          </a:xfrm>
          <a:custGeom>
            <a:avLst/>
            <a:gdLst/>
            <a:ahLst/>
            <a:cxnLst/>
            <a:rect l="l" t="t" r="r" b="b"/>
            <a:pathLst>
              <a:path w="7817466" h="4261454">
                <a:moveTo>
                  <a:pt x="0" y="0"/>
                </a:moveTo>
                <a:lnTo>
                  <a:pt x="7817465" y="0"/>
                </a:lnTo>
                <a:lnTo>
                  <a:pt x="7817465" y="4261454"/>
                </a:lnTo>
                <a:lnTo>
                  <a:pt x="0" y="4261454"/>
                </a:lnTo>
                <a:lnTo>
                  <a:pt x="0" y="0"/>
                </a:lnTo>
                <a:close/>
              </a:path>
            </a:pathLst>
          </a:custGeom>
          <a:blipFill>
            <a:blip r:embed="rId4"/>
            <a:stretch>
              <a:fillRect r="-72143"/>
            </a:stretch>
          </a:blipFill>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AutoShape 10"/>
          <p:cNvSpPr/>
          <p:nvPr/>
        </p:nvSpPr>
        <p:spPr>
          <a:xfrm>
            <a:off x="8745147" y="4318517"/>
            <a:ext cx="2088204" cy="0"/>
          </a:xfrm>
          <a:prstGeom prst="line">
            <a:avLst/>
          </a:prstGeom>
          <a:ln w="38100" cap="flat">
            <a:solidFill>
              <a:srgbClr val="FFFFFF"/>
            </a:solidFill>
            <a:prstDash val="solid"/>
            <a:headEnd type="none" w="sm" len="sm"/>
            <a:tailEnd type="arrow" w="med" len="sm"/>
          </a:ln>
        </p:spPr>
      </p:sp>
      <p:sp>
        <p:nvSpPr>
          <p:cNvPr id="11" name="AutoShape 11"/>
          <p:cNvSpPr/>
          <p:nvPr/>
        </p:nvSpPr>
        <p:spPr>
          <a:xfrm flipH="1">
            <a:off x="8745147" y="7535140"/>
            <a:ext cx="2090048" cy="323085"/>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3926825"/>
            <a:ext cx="7236723" cy="5981171"/>
          </a:xfrm>
          <a:custGeom>
            <a:avLst/>
            <a:gdLst/>
            <a:ahLst/>
            <a:cxnLst/>
            <a:rect l="l" t="t" r="r" b="b"/>
            <a:pathLst>
              <a:path w="7236723" h="5981171">
                <a:moveTo>
                  <a:pt x="0" y="0"/>
                </a:moveTo>
                <a:lnTo>
                  <a:pt x="7236723" y="0"/>
                </a:lnTo>
                <a:lnTo>
                  <a:pt x="7236723" y="5981171"/>
                </a:lnTo>
                <a:lnTo>
                  <a:pt x="0" y="5981171"/>
                </a:lnTo>
                <a:lnTo>
                  <a:pt x="0" y="0"/>
                </a:lnTo>
                <a:close/>
              </a:path>
            </a:pathLst>
          </a:custGeom>
          <a:blipFill>
            <a:blip r:embed="rId2"/>
            <a:stretch>
              <a:fillRect/>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927682" y="2739374"/>
            <a:ext cx="14318047" cy="854076"/>
          </a:xfrm>
          <a:prstGeom prst="rect">
            <a:avLst/>
          </a:prstGeom>
        </p:spPr>
        <p:txBody>
          <a:bodyPr lIns="0" tIns="0" rIns="0" bIns="0" rtlCol="0" anchor="t">
            <a:spAutoFit/>
          </a:bodyPr>
          <a:lstStyle/>
          <a:p>
            <a:pPr>
              <a:lnSpc>
                <a:spcPts val="6999"/>
              </a:lnSpc>
            </a:pPr>
            <a:r>
              <a:rPr lang="en-US" sz="4999">
                <a:solidFill>
                  <a:srgbClr val="FFFFFF"/>
                </a:solidFill>
                <a:latin typeface="Canva Sans"/>
              </a:rPr>
              <a:t>Tpot  // Name of vm running Tpot Honeypot</a:t>
            </a:r>
          </a:p>
        </p:txBody>
      </p:sp>
      <p:sp>
        <p:nvSpPr>
          <p:cNvPr id="9" name="TextBox 9"/>
          <p:cNvSpPr txBox="1"/>
          <p:nvPr/>
        </p:nvSpPr>
        <p:spPr>
          <a:xfrm>
            <a:off x="8958639" y="4069700"/>
            <a:ext cx="8156419"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This vm instance has all the services running and the password is very simple --&gt;&gt; Nycuaiserver@151</a:t>
            </a:r>
          </a:p>
        </p:txBody>
      </p:sp>
      <p:sp>
        <p:nvSpPr>
          <p:cNvPr id="10" name="TextBox 10"/>
          <p:cNvSpPr txBox="1"/>
          <p:nvPr/>
        </p:nvSpPr>
        <p:spPr>
          <a:xfrm>
            <a:off x="8958639" y="8127456"/>
            <a:ext cx="8156419"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For now, this is the main Honeypot, that’s deployed in the environment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164264" y="2750655"/>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Scenario :</a:t>
            </a:r>
          </a:p>
        </p:txBody>
      </p:sp>
      <p:sp>
        <p:nvSpPr>
          <p:cNvPr id="8" name="TextBox 8"/>
          <p:cNvSpPr txBox="1"/>
          <p:nvPr/>
        </p:nvSpPr>
        <p:spPr>
          <a:xfrm>
            <a:off x="1164264" y="4003255"/>
            <a:ext cx="15345556"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Attacker does a brute force on the login page of the Web-UI  i.e </a:t>
            </a:r>
            <a:r>
              <a:rPr lang="en-US" sz="3399">
                <a:solidFill>
                  <a:srgbClr val="FFFFFF"/>
                </a:solidFill>
                <a:latin typeface="Canva Sans Italics"/>
              </a:rPr>
              <a:t>140.113.110.151:64294/login</a:t>
            </a:r>
            <a:r>
              <a:rPr lang="en-US" sz="3399">
                <a:solidFill>
                  <a:srgbClr val="FFFFFF"/>
                </a:solidFill>
                <a:latin typeface="Canva Sans"/>
              </a:rPr>
              <a:t> </a:t>
            </a:r>
          </a:p>
          <a:p>
            <a:pPr>
              <a:lnSpc>
                <a:spcPts val="4759"/>
              </a:lnSpc>
            </a:pPr>
            <a:r>
              <a:rPr lang="en-US" sz="3399">
                <a:solidFill>
                  <a:srgbClr val="FFFFFF"/>
                </a:solidFill>
                <a:latin typeface="Canva Sans"/>
              </a:rPr>
              <a:t>and gets logged in into the honeypot system.</a:t>
            </a:r>
          </a:p>
        </p:txBody>
      </p:sp>
      <p:sp>
        <p:nvSpPr>
          <p:cNvPr id="9" name="TextBox 9"/>
          <p:cNvSpPr txBox="1"/>
          <p:nvPr/>
        </p:nvSpPr>
        <p:spPr>
          <a:xfrm>
            <a:off x="1164264" y="6126695"/>
            <a:ext cx="15345556" cy="1180465"/>
          </a:xfrm>
          <a:prstGeom prst="rect">
            <a:avLst/>
          </a:prstGeom>
        </p:spPr>
        <p:txBody>
          <a:bodyPr lIns="0" tIns="0" rIns="0" bIns="0" rtlCol="0" anchor="t">
            <a:spAutoFit/>
          </a:bodyPr>
          <a:lstStyle/>
          <a:p>
            <a:pPr>
              <a:lnSpc>
                <a:spcPts val="4759"/>
              </a:lnSpc>
            </a:pPr>
            <a:r>
              <a:rPr lang="en-US" sz="3399">
                <a:solidFill>
                  <a:srgbClr val="FFFFFF"/>
                </a:solidFill>
                <a:latin typeface="Canva Sans"/>
              </a:rPr>
              <a:t>Once inside, he will change the password to lock us out and gain control of the entire Honeypot network</a:t>
            </a:r>
          </a:p>
        </p:txBody>
      </p:sp>
      <p:sp>
        <p:nvSpPr>
          <p:cNvPr id="10" name="TextBox 10"/>
          <p:cNvSpPr txBox="1"/>
          <p:nvPr/>
        </p:nvSpPr>
        <p:spPr>
          <a:xfrm>
            <a:off x="1164264" y="7653146"/>
            <a:ext cx="15345556" cy="1780540"/>
          </a:xfrm>
          <a:prstGeom prst="rect">
            <a:avLst/>
          </a:prstGeom>
        </p:spPr>
        <p:txBody>
          <a:bodyPr lIns="0" tIns="0" rIns="0" bIns="0" rtlCol="0" anchor="t">
            <a:spAutoFit/>
          </a:bodyPr>
          <a:lstStyle/>
          <a:p>
            <a:pPr>
              <a:lnSpc>
                <a:spcPts val="4759"/>
              </a:lnSpc>
            </a:pPr>
            <a:r>
              <a:rPr lang="en-US" sz="3399">
                <a:solidFill>
                  <a:srgbClr val="FFFFFF"/>
                </a:solidFill>
                <a:latin typeface="Canva Sans"/>
              </a:rPr>
              <a:t>Once we get to know that the password is changed and we are locked out, we can immediately suspend the </a:t>
            </a:r>
            <a:r>
              <a:rPr lang="en-US" sz="3399">
                <a:solidFill>
                  <a:srgbClr val="FFFFFF"/>
                </a:solidFill>
                <a:latin typeface="Canva Sans Italics"/>
              </a:rPr>
              <a:t>tpot vm</a:t>
            </a:r>
            <a:r>
              <a:rPr lang="en-US" sz="3399">
                <a:solidFill>
                  <a:srgbClr val="FFFFFF"/>
                </a:solidFill>
                <a:latin typeface="Canva Sans"/>
              </a:rPr>
              <a:t> instance and deploy the </a:t>
            </a:r>
            <a:r>
              <a:rPr lang="en-US" sz="3399">
                <a:solidFill>
                  <a:srgbClr val="FFFFFF"/>
                </a:solidFill>
                <a:latin typeface="Canva Sans Italics"/>
              </a:rPr>
              <a:t>baseline vm</a:t>
            </a:r>
            <a:r>
              <a:rPr lang="en-US" sz="3399">
                <a:solidFill>
                  <a:srgbClr val="FFFFFF"/>
                </a:solidFill>
                <a:latin typeface="Canva Sans"/>
              </a:rPr>
              <a:t> instance and secure the environment.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164264" y="2750655"/>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But, something is missing ;</a:t>
            </a:r>
          </a:p>
        </p:txBody>
      </p:sp>
      <p:sp>
        <p:nvSpPr>
          <p:cNvPr id="8" name="TextBox 8"/>
          <p:cNvSpPr txBox="1"/>
          <p:nvPr/>
        </p:nvSpPr>
        <p:spPr>
          <a:xfrm>
            <a:off x="1164264" y="4042093"/>
            <a:ext cx="15345556" cy="1313180"/>
          </a:xfrm>
          <a:prstGeom prst="rect">
            <a:avLst/>
          </a:prstGeom>
        </p:spPr>
        <p:txBody>
          <a:bodyPr lIns="0" tIns="0" rIns="0" bIns="0" rtlCol="0" anchor="t">
            <a:spAutoFit/>
          </a:bodyPr>
          <a:lstStyle/>
          <a:p>
            <a:pPr>
              <a:lnSpc>
                <a:spcPts val="5320"/>
              </a:lnSpc>
            </a:pPr>
            <a:r>
              <a:rPr lang="en-US" sz="3800">
                <a:solidFill>
                  <a:srgbClr val="FFFFFF"/>
                </a:solidFill>
                <a:latin typeface="Canva Sans"/>
              </a:rPr>
              <a:t>Lets add ‘Automation’ to deploy the baseline immediately, without any human interaction to better secure the environment</a:t>
            </a:r>
          </a:p>
        </p:txBody>
      </p:sp>
      <p:sp>
        <p:nvSpPr>
          <p:cNvPr id="9" name="TextBox 9"/>
          <p:cNvSpPr txBox="1"/>
          <p:nvPr/>
        </p:nvSpPr>
        <p:spPr>
          <a:xfrm>
            <a:off x="1164264" y="5868201"/>
            <a:ext cx="15345556" cy="646430"/>
          </a:xfrm>
          <a:prstGeom prst="rect">
            <a:avLst/>
          </a:prstGeom>
        </p:spPr>
        <p:txBody>
          <a:bodyPr lIns="0" tIns="0" rIns="0" bIns="0" rtlCol="0" anchor="t">
            <a:spAutoFit/>
          </a:bodyPr>
          <a:lstStyle/>
          <a:p>
            <a:pPr>
              <a:lnSpc>
                <a:spcPts val="5320"/>
              </a:lnSpc>
            </a:pPr>
            <a:r>
              <a:rPr lang="en-US" sz="3800">
                <a:solidFill>
                  <a:srgbClr val="FFFFFF"/>
                </a:solidFill>
                <a:latin typeface="Canva Sans"/>
              </a:rPr>
              <a:t>Advantages are :</a:t>
            </a:r>
          </a:p>
        </p:txBody>
      </p:sp>
      <p:sp>
        <p:nvSpPr>
          <p:cNvPr id="10" name="TextBox 10"/>
          <p:cNvSpPr txBox="1"/>
          <p:nvPr/>
        </p:nvSpPr>
        <p:spPr>
          <a:xfrm>
            <a:off x="2077332" y="6686805"/>
            <a:ext cx="10328313" cy="646430"/>
          </a:xfrm>
          <a:prstGeom prst="rect">
            <a:avLst/>
          </a:prstGeom>
        </p:spPr>
        <p:txBody>
          <a:bodyPr lIns="0" tIns="0" rIns="0" bIns="0" rtlCol="0" anchor="t">
            <a:spAutoFit/>
          </a:bodyPr>
          <a:lstStyle/>
          <a:p>
            <a:pPr>
              <a:lnSpc>
                <a:spcPts val="5320"/>
              </a:lnSpc>
            </a:pPr>
            <a:r>
              <a:rPr lang="en-US" sz="3800">
                <a:solidFill>
                  <a:srgbClr val="FFFFFF"/>
                </a:solidFill>
                <a:latin typeface="Canva Sans"/>
              </a:rPr>
              <a:t>Quick deployment</a:t>
            </a:r>
          </a:p>
        </p:txBody>
      </p:sp>
      <p:sp>
        <p:nvSpPr>
          <p:cNvPr id="11" name="TextBox 11"/>
          <p:cNvSpPr txBox="1"/>
          <p:nvPr/>
        </p:nvSpPr>
        <p:spPr>
          <a:xfrm>
            <a:off x="2077332" y="7590410"/>
            <a:ext cx="10328313" cy="646430"/>
          </a:xfrm>
          <a:prstGeom prst="rect">
            <a:avLst/>
          </a:prstGeom>
        </p:spPr>
        <p:txBody>
          <a:bodyPr lIns="0" tIns="0" rIns="0" bIns="0" rtlCol="0" anchor="t">
            <a:spAutoFit/>
          </a:bodyPr>
          <a:lstStyle/>
          <a:p>
            <a:pPr>
              <a:lnSpc>
                <a:spcPts val="5320"/>
              </a:lnSpc>
            </a:pPr>
            <a:r>
              <a:rPr lang="en-US" sz="3800">
                <a:solidFill>
                  <a:srgbClr val="FFFFFF"/>
                </a:solidFill>
                <a:latin typeface="Canva Sans"/>
              </a:rPr>
              <a:t>No Human Interaction needed</a:t>
            </a:r>
          </a:p>
        </p:txBody>
      </p:sp>
      <p:sp>
        <p:nvSpPr>
          <p:cNvPr id="12" name="TextBox 12"/>
          <p:cNvSpPr txBox="1"/>
          <p:nvPr/>
        </p:nvSpPr>
        <p:spPr>
          <a:xfrm>
            <a:off x="2077332" y="8494015"/>
            <a:ext cx="10328313" cy="646430"/>
          </a:xfrm>
          <a:prstGeom prst="rect">
            <a:avLst/>
          </a:prstGeom>
        </p:spPr>
        <p:txBody>
          <a:bodyPr lIns="0" tIns="0" rIns="0" bIns="0" rtlCol="0" anchor="t">
            <a:spAutoFit/>
          </a:bodyPr>
          <a:lstStyle/>
          <a:p>
            <a:pPr>
              <a:lnSpc>
                <a:spcPts val="5320"/>
              </a:lnSpc>
            </a:pPr>
            <a:r>
              <a:rPr lang="en-US" sz="3800">
                <a:solidFill>
                  <a:srgbClr val="FFFFFF"/>
                </a:solidFill>
                <a:latin typeface="Canva Sans"/>
              </a:rPr>
              <a:t>Can be deployed to monitor 24/7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53031" y="3826941"/>
            <a:ext cx="8619664" cy="6113241"/>
          </a:xfrm>
          <a:custGeom>
            <a:avLst/>
            <a:gdLst/>
            <a:ahLst/>
            <a:cxnLst/>
            <a:rect l="l" t="t" r="r" b="b"/>
            <a:pathLst>
              <a:path w="8619664" h="6113241">
                <a:moveTo>
                  <a:pt x="0" y="0"/>
                </a:moveTo>
                <a:lnTo>
                  <a:pt x="8619664" y="0"/>
                </a:lnTo>
                <a:lnTo>
                  <a:pt x="8619664" y="6113241"/>
                </a:lnTo>
                <a:lnTo>
                  <a:pt x="0" y="6113241"/>
                </a:lnTo>
                <a:lnTo>
                  <a:pt x="0" y="0"/>
                </a:lnTo>
                <a:close/>
              </a:path>
            </a:pathLst>
          </a:custGeom>
          <a:blipFill>
            <a:blip r:embed="rId2"/>
            <a:stretch>
              <a:fillRect l="-589" r="-589"/>
            </a:stretch>
          </a:blipFill>
        </p:spPr>
      </p:sp>
      <p:sp>
        <p:nvSpPr>
          <p:cNvPr id="6" name="Freeform 6"/>
          <p:cNvSpPr/>
          <p:nvPr/>
        </p:nvSpPr>
        <p:spPr>
          <a:xfrm>
            <a:off x="15224468" y="5706904"/>
            <a:ext cx="1285352" cy="586405"/>
          </a:xfrm>
          <a:custGeom>
            <a:avLst/>
            <a:gdLst/>
            <a:ahLst/>
            <a:cxnLst/>
            <a:rect l="l" t="t" r="r" b="b"/>
            <a:pathLst>
              <a:path w="1285352" h="586405">
                <a:moveTo>
                  <a:pt x="0" y="0"/>
                </a:moveTo>
                <a:lnTo>
                  <a:pt x="1285352" y="0"/>
                </a:lnTo>
                <a:lnTo>
                  <a:pt x="1285352" y="586405"/>
                </a:lnTo>
                <a:lnTo>
                  <a:pt x="0" y="586405"/>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Freeform 7"/>
          <p:cNvSpPr/>
          <p:nvPr/>
        </p:nvSpPr>
        <p:spPr>
          <a:xfrm>
            <a:off x="10994253" y="5465598"/>
            <a:ext cx="1136676" cy="518576"/>
          </a:xfrm>
          <a:custGeom>
            <a:avLst/>
            <a:gdLst/>
            <a:ahLst/>
            <a:cxnLst/>
            <a:rect l="l" t="t" r="r" b="b"/>
            <a:pathLst>
              <a:path w="1136676" h="518576">
                <a:moveTo>
                  <a:pt x="0" y="0"/>
                </a:moveTo>
                <a:lnTo>
                  <a:pt x="1136676" y="0"/>
                </a:lnTo>
                <a:lnTo>
                  <a:pt x="1136676" y="518575"/>
                </a:lnTo>
                <a:lnTo>
                  <a:pt x="0" y="518575"/>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8" name="Freeform 8"/>
          <p:cNvSpPr/>
          <p:nvPr/>
        </p:nvSpPr>
        <p:spPr>
          <a:xfrm>
            <a:off x="10866919" y="7085491"/>
            <a:ext cx="1136676" cy="518576"/>
          </a:xfrm>
          <a:custGeom>
            <a:avLst/>
            <a:gdLst/>
            <a:ahLst/>
            <a:cxnLst/>
            <a:rect l="l" t="t" r="r" b="b"/>
            <a:pathLst>
              <a:path w="1136676" h="518576">
                <a:moveTo>
                  <a:pt x="0" y="0"/>
                </a:moveTo>
                <a:lnTo>
                  <a:pt x="1136676" y="0"/>
                </a:lnTo>
                <a:lnTo>
                  <a:pt x="1136676" y="518576"/>
                </a:lnTo>
                <a:lnTo>
                  <a:pt x="0" y="518576"/>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9" name="Freeform 9"/>
          <p:cNvSpPr/>
          <p:nvPr/>
        </p:nvSpPr>
        <p:spPr>
          <a:xfrm>
            <a:off x="16042500" y="7265077"/>
            <a:ext cx="1486079" cy="677981"/>
          </a:xfrm>
          <a:custGeom>
            <a:avLst/>
            <a:gdLst/>
            <a:ahLst/>
            <a:cxnLst/>
            <a:rect l="l" t="t" r="r" b="b"/>
            <a:pathLst>
              <a:path w="1486079" h="677981">
                <a:moveTo>
                  <a:pt x="0" y="0"/>
                </a:moveTo>
                <a:lnTo>
                  <a:pt x="1486079" y="0"/>
                </a:lnTo>
                <a:lnTo>
                  <a:pt x="1486079" y="677980"/>
                </a:lnTo>
                <a:lnTo>
                  <a:pt x="0" y="677980"/>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0" name="Freeform 10"/>
          <p:cNvSpPr/>
          <p:nvPr/>
        </p:nvSpPr>
        <p:spPr>
          <a:xfrm>
            <a:off x="601117" y="3826941"/>
            <a:ext cx="8533285" cy="6113241"/>
          </a:xfrm>
          <a:custGeom>
            <a:avLst/>
            <a:gdLst/>
            <a:ahLst/>
            <a:cxnLst/>
            <a:rect l="l" t="t" r="r" b="b"/>
            <a:pathLst>
              <a:path w="8533285" h="6113241">
                <a:moveTo>
                  <a:pt x="0" y="0"/>
                </a:moveTo>
                <a:lnTo>
                  <a:pt x="8533285" y="0"/>
                </a:lnTo>
                <a:lnTo>
                  <a:pt x="8533285" y="6113241"/>
                </a:lnTo>
                <a:lnTo>
                  <a:pt x="0" y="6113241"/>
                </a:lnTo>
                <a:lnTo>
                  <a:pt x="0" y="0"/>
                </a:lnTo>
                <a:close/>
              </a:path>
            </a:pathLst>
          </a:custGeom>
          <a:blipFill>
            <a:blip r:embed="rId5"/>
            <a:stretch>
              <a:fillRect/>
            </a:stretch>
          </a:blipFill>
        </p:spPr>
      </p:sp>
      <p:sp>
        <p:nvSpPr>
          <p:cNvPr id="11" name="Freeform 11"/>
          <p:cNvSpPr/>
          <p:nvPr/>
        </p:nvSpPr>
        <p:spPr>
          <a:xfrm>
            <a:off x="1231461" y="5866319"/>
            <a:ext cx="1209039" cy="551589"/>
          </a:xfrm>
          <a:custGeom>
            <a:avLst/>
            <a:gdLst/>
            <a:ahLst/>
            <a:cxnLst/>
            <a:rect l="l" t="t" r="r" b="b"/>
            <a:pathLst>
              <a:path w="1209039" h="551589">
                <a:moveTo>
                  <a:pt x="0" y="0"/>
                </a:moveTo>
                <a:lnTo>
                  <a:pt x="1209039" y="0"/>
                </a:lnTo>
                <a:lnTo>
                  <a:pt x="1209039" y="551589"/>
                </a:lnTo>
                <a:lnTo>
                  <a:pt x="0" y="5515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2" name="Freeform 12"/>
          <p:cNvSpPr/>
          <p:nvPr/>
        </p:nvSpPr>
        <p:spPr>
          <a:xfrm>
            <a:off x="1311077" y="6417908"/>
            <a:ext cx="1448954" cy="661044"/>
          </a:xfrm>
          <a:custGeom>
            <a:avLst/>
            <a:gdLst/>
            <a:ahLst/>
            <a:cxnLst/>
            <a:rect l="l" t="t" r="r" b="b"/>
            <a:pathLst>
              <a:path w="1448954" h="661044">
                <a:moveTo>
                  <a:pt x="0" y="0"/>
                </a:moveTo>
                <a:lnTo>
                  <a:pt x="1448954" y="0"/>
                </a:lnTo>
                <a:lnTo>
                  <a:pt x="1448954" y="661043"/>
                </a:lnTo>
                <a:lnTo>
                  <a:pt x="0" y="661043"/>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3" name="Freeform 13"/>
          <p:cNvSpPr/>
          <p:nvPr/>
        </p:nvSpPr>
        <p:spPr>
          <a:xfrm>
            <a:off x="1581484" y="7273545"/>
            <a:ext cx="1448954" cy="661044"/>
          </a:xfrm>
          <a:custGeom>
            <a:avLst/>
            <a:gdLst/>
            <a:ahLst/>
            <a:cxnLst/>
            <a:rect l="l" t="t" r="r" b="b"/>
            <a:pathLst>
              <a:path w="1448954" h="661044">
                <a:moveTo>
                  <a:pt x="0" y="0"/>
                </a:moveTo>
                <a:lnTo>
                  <a:pt x="1448954" y="0"/>
                </a:lnTo>
                <a:lnTo>
                  <a:pt x="1448954" y="661044"/>
                </a:lnTo>
                <a:lnTo>
                  <a:pt x="0" y="661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4" name="TextBox 14"/>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15" name="TextBox 15"/>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6" name="TextBox 16"/>
          <p:cNvSpPr txBox="1"/>
          <p:nvPr/>
        </p:nvSpPr>
        <p:spPr>
          <a:xfrm>
            <a:off x="601117" y="2791256"/>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Lets code in python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57637" y="2784841"/>
            <a:ext cx="10759578" cy="7222183"/>
          </a:xfrm>
          <a:custGeom>
            <a:avLst/>
            <a:gdLst/>
            <a:ahLst/>
            <a:cxnLst/>
            <a:rect l="l" t="t" r="r" b="b"/>
            <a:pathLst>
              <a:path w="10759578" h="7222183">
                <a:moveTo>
                  <a:pt x="0" y="0"/>
                </a:moveTo>
                <a:lnTo>
                  <a:pt x="10759579" y="0"/>
                </a:lnTo>
                <a:lnTo>
                  <a:pt x="10759579" y="7222183"/>
                </a:lnTo>
                <a:lnTo>
                  <a:pt x="0" y="7222183"/>
                </a:lnTo>
                <a:lnTo>
                  <a:pt x="0" y="0"/>
                </a:lnTo>
                <a:close/>
              </a:path>
            </a:pathLst>
          </a:custGeom>
          <a:blipFill>
            <a:blip r:embed="rId2"/>
            <a:stretch>
              <a:fillRect/>
            </a:stretch>
          </a:blipFill>
        </p:spPr>
      </p:sp>
      <p:sp>
        <p:nvSpPr>
          <p:cNvPr id="6" name="Freeform 6"/>
          <p:cNvSpPr/>
          <p:nvPr/>
        </p:nvSpPr>
        <p:spPr>
          <a:xfrm>
            <a:off x="7907454" y="4753016"/>
            <a:ext cx="1388073" cy="633268"/>
          </a:xfrm>
          <a:custGeom>
            <a:avLst/>
            <a:gdLst/>
            <a:ahLst/>
            <a:cxnLst/>
            <a:rect l="l" t="t" r="r" b="b"/>
            <a:pathLst>
              <a:path w="1388073" h="633268">
                <a:moveTo>
                  <a:pt x="0" y="0"/>
                </a:moveTo>
                <a:lnTo>
                  <a:pt x="1388073" y="0"/>
                </a:lnTo>
                <a:lnTo>
                  <a:pt x="1388073" y="633268"/>
                </a:lnTo>
                <a:lnTo>
                  <a:pt x="0" y="6332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Freeform 7"/>
          <p:cNvSpPr/>
          <p:nvPr/>
        </p:nvSpPr>
        <p:spPr>
          <a:xfrm>
            <a:off x="757637" y="4034021"/>
            <a:ext cx="1443657" cy="658627"/>
          </a:xfrm>
          <a:custGeom>
            <a:avLst/>
            <a:gdLst/>
            <a:ahLst/>
            <a:cxnLst/>
            <a:rect l="l" t="t" r="r" b="b"/>
            <a:pathLst>
              <a:path w="1443657" h="658627">
                <a:moveTo>
                  <a:pt x="0" y="0"/>
                </a:moveTo>
                <a:lnTo>
                  <a:pt x="1443657" y="0"/>
                </a:lnTo>
                <a:lnTo>
                  <a:pt x="1443657" y="658627"/>
                </a:lnTo>
                <a:lnTo>
                  <a:pt x="0" y="65862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8" name="Freeform 8"/>
          <p:cNvSpPr/>
          <p:nvPr/>
        </p:nvSpPr>
        <p:spPr>
          <a:xfrm>
            <a:off x="4326350" y="5115333"/>
            <a:ext cx="2634345" cy="1201844"/>
          </a:xfrm>
          <a:custGeom>
            <a:avLst/>
            <a:gdLst/>
            <a:ahLst/>
            <a:cxnLst/>
            <a:rect l="l" t="t" r="r" b="b"/>
            <a:pathLst>
              <a:path w="2634345" h="1201844">
                <a:moveTo>
                  <a:pt x="0" y="0"/>
                </a:moveTo>
                <a:lnTo>
                  <a:pt x="2634346" y="0"/>
                </a:lnTo>
                <a:lnTo>
                  <a:pt x="2634346" y="1201844"/>
                </a:lnTo>
                <a:lnTo>
                  <a:pt x="0" y="1201844"/>
                </a:lnTo>
                <a:lnTo>
                  <a:pt x="0" y="0"/>
                </a:lnTo>
                <a:close/>
              </a:path>
            </a:pathLst>
          </a:custGeom>
          <a:blipFill>
            <a:blip r:embed="rId5">
              <a:extLst>
                <a:ext uri="{96DAC541-7B7A-43D3-8B79-37D633B846F1}">
                  <asvg:svgBlip xmlns:asvg="http://schemas.microsoft.com/office/drawing/2016/SVG/main" r:embed="rId6"/>
                </a:ext>
              </a:extLst>
            </a:blip>
            <a:stretch>
              <a:fillRect/>
            </a:stretch>
          </a:blipFill>
          <a:ln w="38100" cap="sq">
            <a:solidFill>
              <a:srgbClr val="FF3131"/>
            </a:solidFill>
            <a:prstDash val="solid"/>
            <a:miter/>
          </a:ln>
        </p:spPr>
      </p:sp>
      <p:sp>
        <p:nvSpPr>
          <p:cNvPr id="9" name="TextBox 9"/>
          <p:cNvSpPr txBox="1"/>
          <p:nvPr/>
        </p:nvSpPr>
        <p:spPr>
          <a:xfrm>
            <a:off x="757637" y="588100"/>
            <a:ext cx="16164200" cy="1193801"/>
          </a:xfrm>
          <a:prstGeom prst="rect">
            <a:avLst/>
          </a:prstGeom>
        </p:spPr>
        <p:txBody>
          <a:bodyPr lIns="0" tIns="0" rIns="0" bIns="0" rtlCol="0" anchor="t">
            <a:spAutoFit/>
          </a:bodyPr>
          <a:lstStyle/>
          <a:p>
            <a:pPr>
              <a:lnSpc>
                <a:spcPts val="9799"/>
              </a:lnSpc>
            </a:pPr>
            <a:r>
              <a:rPr lang="en-US" sz="6999">
                <a:solidFill>
                  <a:srgbClr val="000000"/>
                </a:solidFill>
                <a:latin typeface="Canva Sans Bold"/>
              </a:rPr>
              <a:t>ENGAGE MATRIX- AFFECT GOAL</a:t>
            </a:r>
          </a:p>
        </p:txBody>
      </p:sp>
      <p:sp>
        <p:nvSpPr>
          <p:cNvPr id="10" name="Freeform 10"/>
          <p:cNvSpPr/>
          <p:nvPr/>
        </p:nvSpPr>
        <p:spPr>
          <a:xfrm>
            <a:off x="4326350" y="3950894"/>
            <a:ext cx="2452223" cy="1118756"/>
          </a:xfrm>
          <a:custGeom>
            <a:avLst/>
            <a:gdLst/>
            <a:ahLst/>
            <a:cxnLst/>
            <a:rect l="l" t="t" r="r" b="b"/>
            <a:pathLst>
              <a:path w="2452223" h="1118756">
                <a:moveTo>
                  <a:pt x="0" y="0"/>
                </a:moveTo>
                <a:lnTo>
                  <a:pt x="2452223" y="0"/>
                </a:lnTo>
                <a:lnTo>
                  <a:pt x="2452223" y="1118756"/>
                </a:lnTo>
                <a:lnTo>
                  <a:pt x="0" y="11187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1" name="TextBox 11"/>
          <p:cNvSpPr txBox="1"/>
          <p:nvPr/>
        </p:nvSpPr>
        <p:spPr>
          <a:xfrm>
            <a:off x="11787313" y="2960524"/>
            <a:ext cx="3458341"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LURES</a:t>
            </a:r>
          </a:p>
        </p:txBody>
      </p:sp>
      <p:sp>
        <p:nvSpPr>
          <p:cNvPr id="12" name="TextBox 12"/>
          <p:cNvSpPr txBox="1"/>
          <p:nvPr/>
        </p:nvSpPr>
        <p:spPr>
          <a:xfrm>
            <a:off x="11787313" y="5144289"/>
            <a:ext cx="4353804"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BASELINE</a:t>
            </a:r>
          </a:p>
        </p:txBody>
      </p:sp>
      <p:sp>
        <p:nvSpPr>
          <p:cNvPr id="13" name="TextBox 13"/>
          <p:cNvSpPr txBox="1"/>
          <p:nvPr/>
        </p:nvSpPr>
        <p:spPr>
          <a:xfrm>
            <a:off x="11787313" y="7328054"/>
            <a:ext cx="6500687"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INTRODUCED VULNERABILITIES</a:t>
            </a:r>
          </a:p>
        </p:txBody>
      </p:sp>
      <p:sp>
        <p:nvSpPr>
          <p:cNvPr id="14" name="TextBox 14"/>
          <p:cNvSpPr txBox="1"/>
          <p:nvPr/>
        </p:nvSpPr>
        <p:spPr>
          <a:xfrm>
            <a:off x="11787313" y="9509184"/>
            <a:ext cx="5939223"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ATTACK VECTOR MIGRATION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164264" y="3695112"/>
            <a:ext cx="11704591" cy="5927325"/>
          </a:xfrm>
          <a:custGeom>
            <a:avLst/>
            <a:gdLst/>
            <a:ahLst/>
            <a:cxnLst/>
            <a:rect l="l" t="t" r="r" b="b"/>
            <a:pathLst>
              <a:path w="11704591" h="5927325">
                <a:moveTo>
                  <a:pt x="0" y="0"/>
                </a:moveTo>
                <a:lnTo>
                  <a:pt x="11704591" y="0"/>
                </a:lnTo>
                <a:lnTo>
                  <a:pt x="11704591" y="5927325"/>
                </a:lnTo>
                <a:lnTo>
                  <a:pt x="0" y="5927325"/>
                </a:lnTo>
                <a:lnTo>
                  <a:pt x="0" y="0"/>
                </a:lnTo>
                <a:close/>
              </a:path>
            </a:pathLst>
          </a:custGeom>
          <a:blipFill>
            <a:blip r:embed="rId2"/>
            <a:stretch>
              <a:fillRect/>
            </a:stretch>
          </a:blipFill>
        </p:spPr>
      </p:sp>
      <p:sp>
        <p:nvSpPr>
          <p:cNvPr id="6" name="AutoShape 6"/>
          <p:cNvSpPr/>
          <p:nvPr/>
        </p:nvSpPr>
        <p:spPr>
          <a:xfrm>
            <a:off x="1454888" y="7248048"/>
            <a:ext cx="4926828" cy="0"/>
          </a:xfrm>
          <a:prstGeom prst="line">
            <a:avLst/>
          </a:prstGeom>
          <a:ln w="38100" cap="flat">
            <a:solidFill>
              <a:srgbClr val="FF3131"/>
            </a:solidFill>
            <a:prstDash val="solid"/>
            <a:headEnd type="none" w="sm" len="sm"/>
            <a:tailEnd type="none" w="sm" len="sm"/>
          </a:ln>
        </p:spPr>
      </p:sp>
      <p:sp>
        <p:nvSpPr>
          <p:cNvPr id="7" name="TextBox 7"/>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8" name="TextBox 8"/>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9" name="TextBox 9"/>
          <p:cNvSpPr txBox="1"/>
          <p:nvPr/>
        </p:nvSpPr>
        <p:spPr>
          <a:xfrm>
            <a:off x="1164264" y="2750655"/>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Why Encode the password ..?</a:t>
            </a:r>
          </a:p>
        </p:txBody>
      </p:sp>
      <p:sp>
        <p:nvSpPr>
          <p:cNvPr id="10" name="TextBox 10"/>
          <p:cNvSpPr txBox="1"/>
          <p:nvPr/>
        </p:nvSpPr>
        <p:spPr>
          <a:xfrm>
            <a:off x="13693969" y="5507091"/>
            <a:ext cx="4178726" cy="2980690"/>
          </a:xfrm>
          <a:prstGeom prst="rect">
            <a:avLst/>
          </a:prstGeom>
        </p:spPr>
        <p:txBody>
          <a:bodyPr lIns="0" tIns="0" rIns="0" bIns="0" rtlCol="0" anchor="t">
            <a:spAutoFit/>
          </a:bodyPr>
          <a:lstStyle/>
          <a:p>
            <a:pPr>
              <a:lnSpc>
                <a:spcPts val="4759"/>
              </a:lnSpc>
            </a:pPr>
            <a:r>
              <a:rPr lang="en-US" sz="3399">
                <a:solidFill>
                  <a:srgbClr val="FFFFFF"/>
                </a:solidFill>
                <a:latin typeface="Canva Sans"/>
              </a:rPr>
              <a:t>The authorisation token accepts only the </a:t>
            </a:r>
            <a:r>
              <a:rPr lang="en-US" sz="3399">
                <a:solidFill>
                  <a:srgbClr val="FFFFFF"/>
                </a:solidFill>
                <a:latin typeface="Canva Sans Italics"/>
              </a:rPr>
              <a:t>encoded value</a:t>
            </a:r>
            <a:r>
              <a:rPr lang="en-US" sz="3399">
                <a:solidFill>
                  <a:srgbClr val="FFFFFF"/>
                </a:solidFill>
                <a:latin typeface="Canva Sans"/>
              </a:rPr>
              <a:t> of the</a:t>
            </a:r>
            <a:r>
              <a:rPr lang="en-US" sz="3399">
                <a:solidFill>
                  <a:srgbClr val="FFFFFF"/>
                </a:solidFill>
                <a:latin typeface="Canva Sans Italics"/>
              </a:rPr>
              <a:t> password being input</a:t>
            </a:r>
          </a:p>
        </p:txBody>
      </p:sp>
      <p:sp>
        <p:nvSpPr>
          <p:cNvPr id="11" name="AutoShape 11"/>
          <p:cNvSpPr/>
          <p:nvPr/>
        </p:nvSpPr>
        <p:spPr>
          <a:xfrm>
            <a:off x="6381716" y="7012339"/>
            <a:ext cx="7312253" cy="18434"/>
          </a:xfrm>
          <a:prstGeom prst="line">
            <a:avLst/>
          </a:prstGeom>
          <a:ln w="38100" cap="flat">
            <a:solidFill>
              <a:srgbClr val="1A1416"/>
            </a:solidFill>
            <a:prstDash val="solid"/>
            <a:headEnd type="none" w="sm" len="sm"/>
            <a:tailEnd type="arrow" w="med" len="sm"/>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028700" y="3036874"/>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What happens actually in the code ..?</a:t>
            </a:r>
          </a:p>
        </p:txBody>
      </p:sp>
      <p:sp>
        <p:nvSpPr>
          <p:cNvPr id="8" name="TextBox 8"/>
          <p:cNvSpPr txBox="1"/>
          <p:nvPr/>
        </p:nvSpPr>
        <p:spPr>
          <a:xfrm>
            <a:off x="1028700" y="4235344"/>
            <a:ext cx="16675631" cy="4930775"/>
          </a:xfrm>
          <a:prstGeom prst="rect">
            <a:avLst/>
          </a:prstGeom>
        </p:spPr>
        <p:txBody>
          <a:bodyPr lIns="0" tIns="0" rIns="0" bIns="0" rtlCol="0" anchor="t">
            <a:spAutoFit/>
          </a:bodyPr>
          <a:lstStyle/>
          <a:p>
            <a:pPr>
              <a:lnSpc>
                <a:spcPts val="4900"/>
              </a:lnSpc>
            </a:pPr>
            <a:r>
              <a:rPr lang="en-US" sz="3500">
                <a:solidFill>
                  <a:srgbClr val="FFFFFF"/>
                </a:solidFill>
                <a:latin typeface="Canva Sans"/>
              </a:rPr>
              <a:t>The script send a request to the url with the username as tsec and password as the current password i.e ‘Nycuaiserver@151’ and checks the response code.</a:t>
            </a:r>
          </a:p>
          <a:p>
            <a:pPr>
              <a:lnSpc>
                <a:spcPts val="4900"/>
              </a:lnSpc>
            </a:pPr>
            <a:endParaRPr lang="en-US" sz="3500">
              <a:solidFill>
                <a:srgbClr val="FFFFFF"/>
              </a:solidFill>
              <a:latin typeface="Canva Sans"/>
            </a:endParaRPr>
          </a:p>
          <a:p>
            <a:pPr>
              <a:lnSpc>
                <a:spcPts val="4900"/>
              </a:lnSpc>
            </a:pPr>
            <a:r>
              <a:rPr lang="en-US" sz="3500">
                <a:solidFill>
                  <a:srgbClr val="FFFFFF"/>
                </a:solidFill>
                <a:latin typeface="Canva Sans"/>
              </a:rPr>
              <a:t>If, 200 OK --&gt;&gt; Do Nothing, which means the Attackers hasnt locked us out</a:t>
            </a:r>
          </a:p>
          <a:p>
            <a:pPr>
              <a:lnSpc>
                <a:spcPts val="4900"/>
              </a:lnSpc>
            </a:pPr>
            <a:r>
              <a:rPr lang="en-US" sz="3500">
                <a:solidFill>
                  <a:srgbClr val="FFFFFF"/>
                </a:solidFill>
                <a:latin typeface="Canva Sans"/>
              </a:rPr>
              <a:t>Else, Do the following ; </a:t>
            </a:r>
          </a:p>
          <a:p>
            <a:pPr>
              <a:lnSpc>
                <a:spcPts val="4900"/>
              </a:lnSpc>
            </a:pPr>
            <a:r>
              <a:rPr lang="en-US" sz="3500">
                <a:solidFill>
                  <a:srgbClr val="FFFFFF"/>
                </a:solidFill>
                <a:latin typeface="Canva Sans"/>
              </a:rPr>
              <a:t>                         1. Stop the currently running Main Honeypot i.e </a:t>
            </a:r>
            <a:r>
              <a:rPr lang="en-US" sz="3500">
                <a:solidFill>
                  <a:srgbClr val="FFFFFF"/>
                </a:solidFill>
                <a:latin typeface="Canva Sans Italics"/>
              </a:rPr>
              <a:t>Tpot</a:t>
            </a:r>
          </a:p>
          <a:p>
            <a:pPr>
              <a:lnSpc>
                <a:spcPts val="4900"/>
              </a:lnSpc>
            </a:pPr>
            <a:r>
              <a:rPr lang="en-US" sz="3500">
                <a:solidFill>
                  <a:srgbClr val="FFFFFF"/>
                </a:solidFill>
                <a:latin typeface="Canva Sans"/>
              </a:rPr>
              <a:t>                         2. Start the baseline honeypot immediately i.e </a:t>
            </a:r>
            <a:r>
              <a:rPr lang="en-US" sz="3500">
                <a:solidFill>
                  <a:srgbClr val="FFFFFF"/>
                </a:solidFill>
                <a:latin typeface="Canva Sans Italics"/>
              </a:rPr>
              <a:t>baseline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927682" y="5143500"/>
            <a:ext cx="6380307" cy="3492428"/>
          </a:xfrm>
          <a:custGeom>
            <a:avLst/>
            <a:gdLst/>
            <a:ahLst/>
            <a:cxnLst/>
            <a:rect l="l" t="t" r="r" b="b"/>
            <a:pathLst>
              <a:path w="6380307" h="3492428">
                <a:moveTo>
                  <a:pt x="0" y="0"/>
                </a:moveTo>
                <a:lnTo>
                  <a:pt x="6380307" y="0"/>
                </a:lnTo>
                <a:lnTo>
                  <a:pt x="6380307" y="3492428"/>
                </a:lnTo>
                <a:lnTo>
                  <a:pt x="0" y="3492428"/>
                </a:lnTo>
                <a:lnTo>
                  <a:pt x="0" y="0"/>
                </a:lnTo>
                <a:close/>
              </a:path>
            </a:pathLst>
          </a:custGeom>
          <a:blipFill>
            <a:blip r:embed="rId2"/>
            <a:stretch>
              <a:fillRect/>
            </a:stretch>
          </a:blipFill>
        </p:spPr>
      </p:sp>
      <p:sp>
        <p:nvSpPr>
          <p:cNvPr id="6" name="Freeform 6"/>
          <p:cNvSpPr/>
          <p:nvPr/>
        </p:nvSpPr>
        <p:spPr>
          <a:xfrm>
            <a:off x="8168348" y="5480175"/>
            <a:ext cx="4102178" cy="2856769"/>
          </a:xfrm>
          <a:custGeom>
            <a:avLst/>
            <a:gdLst/>
            <a:ahLst/>
            <a:cxnLst/>
            <a:rect l="l" t="t" r="r" b="b"/>
            <a:pathLst>
              <a:path w="4102178" h="2856769">
                <a:moveTo>
                  <a:pt x="0" y="0"/>
                </a:moveTo>
                <a:lnTo>
                  <a:pt x="4102178" y="0"/>
                </a:lnTo>
                <a:lnTo>
                  <a:pt x="4102178" y="2856768"/>
                </a:lnTo>
                <a:lnTo>
                  <a:pt x="0" y="2856768"/>
                </a:lnTo>
                <a:lnTo>
                  <a:pt x="0" y="0"/>
                </a:lnTo>
                <a:close/>
              </a:path>
            </a:pathLst>
          </a:custGeom>
          <a:blipFill>
            <a:blip r:embed="rId3"/>
            <a:stretch>
              <a:fillRect/>
            </a:stretch>
          </a:blipFill>
        </p:spPr>
      </p:sp>
      <p:sp>
        <p:nvSpPr>
          <p:cNvPr id="7" name="Freeform 7"/>
          <p:cNvSpPr/>
          <p:nvPr/>
        </p:nvSpPr>
        <p:spPr>
          <a:xfrm>
            <a:off x="13134073" y="5461329"/>
            <a:ext cx="4128415" cy="2856769"/>
          </a:xfrm>
          <a:custGeom>
            <a:avLst/>
            <a:gdLst/>
            <a:ahLst/>
            <a:cxnLst/>
            <a:rect l="l" t="t" r="r" b="b"/>
            <a:pathLst>
              <a:path w="4128415" h="2856769">
                <a:moveTo>
                  <a:pt x="0" y="0"/>
                </a:moveTo>
                <a:lnTo>
                  <a:pt x="4128415" y="0"/>
                </a:lnTo>
                <a:lnTo>
                  <a:pt x="4128415" y="2856769"/>
                </a:lnTo>
                <a:lnTo>
                  <a:pt x="0" y="2856769"/>
                </a:lnTo>
                <a:lnTo>
                  <a:pt x="0" y="0"/>
                </a:lnTo>
                <a:close/>
              </a:path>
            </a:pathLst>
          </a:custGeom>
          <a:blipFill>
            <a:blip r:embed="rId4"/>
            <a:stretch>
              <a:fillRect/>
            </a:stretch>
          </a:blipFill>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TextBox 10"/>
          <p:cNvSpPr txBox="1"/>
          <p:nvPr/>
        </p:nvSpPr>
        <p:spPr>
          <a:xfrm>
            <a:off x="1028700" y="3036874"/>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Lets make sure the script run every 1 minute. !!</a:t>
            </a:r>
          </a:p>
        </p:txBody>
      </p:sp>
      <p:sp>
        <p:nvSpPr>
          <p:cNvPr id="11" name="AutoShape 11"/>
          <p:cNvSpPr/>
          <p:nvPr/>
        </p:nvSpPr>
        <p:spPr>
          <a:xfrm>
            <a:off x="7307989" y="6889714"/>
            <a:ext cx="860359" cy="18845"/>
          </a:xfrm>
          <a:prstGeom prst="line">
            <a:avLst/>
          </a:prstGeom>
          <a:ln w="38100" cap="flat">
            <a:solidFill>
              <a:srgbClr val="000000"/>
            </a:solidFill>
            <a:prstDash val="solid"/>
            <a:headEnd type="none" w="sm" len="sm"/>
            <a:tailEnd type="arrow" w="med" len="sm"/>
          </a:ln>
        </p:spPr>
      </p:sp>
      <p:sp>
        <p:nvSpPr>
          <p:cNvPr id="12" name="AutoShape 12"/>
          <p:cNvSpPr/>
          <p:nvPr/>
        </p:nvSpPr>
        <p:spPr>
          <a:xfrm flipV="1">
            <a:off x="12270526" y="6889714"/>
            <a:ext cx="863547" cy="18845"/>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7543" y="4980550"/>
            <a:ext cx="4818805" cy="3380632"/>
          </a:xfrm>
          <a:custGeom>
            <a:avLst/>
            <a:gdLst/>
            <a:ahLst/>
            <a:cxnLst/>
            <a:rect l="l" t="t" r="r" b="b"/>
            <a:pathLst>
              <a:path w="4818805" h="3380632">
                <a:moveTo>
                  <a:pt x="0" y="0"/>
                </a:moveTo>
                <a:lnTo>
                  <a:pt x="4818804" y="0"/>
                </a:lnTo>
                <a:lnTo>
                  <a:pt x="4818804" y="3380632"/>
                </a:lnTo>
                <a:lnTo>
                  <a:pt x="0" y="3380632"/>
                </a:lnTo>
                <a:lnTo>
                  <a:pt x="0" y="0"/>
                </a:lnTo>
                <a:close/>
              </a:path>
            </a:pathLst>
          </a:custGeom>
          <a:blipFill>
            <a:blip r:embed="rId2"/>
            <a:stretch>
              <a:fillRect l="-442" r="-442"/>
            </a:stretch>
          </a:blipFill>
        </p:spPr>
      </p:sp>
      <p:sp>
        <p:nvSpPr>
          <p:cNvPr id="6" name="Freeform 6"/>
          <p:cNvSpPr/>
          <p:nvPr/>
        </p:nvSpPr>
        <p:spPr>
          <a:xfrm>
            <a:off x="6699170" y="4961503"/>
            <a:ext cx="4889661" cy="3399678"/>
          </a:xfrm>
          <a:custGeom>
            <a:avLst/>
            <a:gdLst/>
            <a:ahLst/>
            <a:cxnLst/>
            <a:rect l="l" t="t" r="r" b="b"/>
            <a:pathLst>
              <a:path w="4889661" h="3399678">
                <a:moveTo>
                  <a:pt x="0" y="0"/>
                </a:moveTo>
                <a:lnTo>
                  <a:pt x="4889660" y="0"/>
                </a:lnTo>
                <a:lnTo>
                  <a:pt x="4889660" y="3399679"/>
                </a:lnTo>
                <a:lnTo>
                  <a:pt x="0" y="3399679"/>
                </a:lnTo>
                <a:lnTo>
                  <a:pt x="0" y="0"/>
                </a:lnTo>
                <a:close/>
              </a:path>
            </a:pathLst>
          </a:custGeom>
          <a:blipFill>
            <a:blip r:embed="rId3"/>
            <a:stretch>
              <a:fillRect/>
            </a:stretch>
          </a:blipFill>
        </p:spPr>
      </p:sp>
      <p:sp>
        <p:nvSpPr>
          <p:cNvPr id="7" name="Freeform 7"/>
          <p:cNvSpPr/>
          <p:nvPr/>
        </p:nvSpPr>
        <p:spPr>
          <a:xfrm>
            <a:off x="12446080" y="4932931"/>
            <a:ext cx="4853058" cy="3418725"/>
          </a:xfrm>
          <a:custGeom>
            <a:avLst/>
            <a:gdLst/>
            <a:ahLst/>
            <a:cxnLst/>
            <a:rect l="l" t="t" r="r" b="b"/>
            <a:pathLst>
              <a:path w="4853058" h="3418725">
                <a:moveTo>
                  <a:pt x="0" y="0"/>
                </a:moveTo>
                <a:lnTo>
                  <a:pt x="4853058" y="0"/>
                </a:lnTo>
                <a:lnTo>
                  <a:pt x="4853058" y="3418725"/>
                </a:lnTo>
                <a:lnTo>
                  <a:pt x="0" y="3418725"/>
                </a:lnTo>
                <a:lnTo>
                  <a:pt x="0" y="0"/>
                </a:lnTo>
                <a:close/>
              </a:path>
            </a:pathLst>
          </a:custGeom>
          <a:blipFill>
            <a:blip r:embed="rId4"/>
            <a:stretch>
              <a:fillRect/>
            </a:stretch>
          </a:blipFill>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TextBox 10"/>
          <p:cNvSpPr txBox="1"/>
          <p:nvPr/>
        </p:nvSpPr>
        <p:spPr>
          <a:xfrm>
            <a:off x="1028700" y="3036874"/>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Lets make sure the script run every 1 minute. !!</a:t>
            </a:r>
          </a:p>
        </p:txBody>
      </p:sp>
      <p:sp>
        <p:nvSpPr>
          <p:cNvPr id="11" name="AutoShape 11"/>
          <p:cNvSpPr/>
          <p:nvPr/>
        </p:nvSpPr>
        <p:spPr>
          <a:xfrm flipV="1">
            <a:off x="5846347" y="6661343"/>
            <a:ext cx="852822" cy="9523"/>
          </a:xfrm>
          <a:prstGeom prst="line">
            <a:avLst/>
          </a:prstGeom>
          <a:ln w="38100" cap="flat">
            <a:solidFill>
              <a:srgbClr val="000000"/>
            </a:solidFill>
            <a:prstDash val="solid"/>
            <a:headEnd type="none" w="sm" len="sm"/>
            <a:tailEnd type="arrow" w="med" len="sm"/>
          </a:ln>
        </p:spPr>
      </p:sp>
      <p:sp>
        <p:nvSpPr>
          <p:cNvPr id="12" name="AutoShape 12"/>
          <p:cNvSpPr/>
          <p:nvPr/>
        </p:nvSpPr>
        <p:spPr>
          <a:xfrm flipV="1">
            <a:off x="11588830" y="6642294"/>
            <a:ext cx="857250" cy="19049"/>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4957425"/>
            <a:ext cx="4399004" cy="3311453"/>
          </a:xfrm>
          <a:custGeom>
            <a:avLst/>
            <a:gdLst/>
            <a:ahLst/>
            <a:cxnLst/>
            <a:rect l="l" t="t" r="r" b="b"/>
            <a:pathLst>
              <a:path w="4399004" h="3311453">
                <a:moveTo>
                  <a:pt x="0" y="0"/>
                </a:moveTo>
                <a:lnTo>
                  <a:pt x="4399004" y="0"/>
                </a:lnTo>
                <a:lnTo>
                  <a:pt x="4399004" y="3311453"/>
                </a:lnTo>
                <a:lnTo>
                  <a:pt x="0" y="3311453"/>
                </a:lnTo>
                <a:lnTo>
                  <a:pt x="0" y="0"/>
                </a:lnTo>
                <a:close/>
              </a:path>
            </a:pathLst>
          </a:custGeom>
          <a:blipFill>
            <a:blip r:embed="rId2"/>
            <a:stretch>
              <a:fillRect/>
            </a:stretch>
          </a:blipFill>
        </p:spPr>
      </p:sp>
      <p:sp>
        <p:nvSpPr>
          <p:cNvPr id="6" name="Freeform 6"/>
          <p:cNvSpPr/>
          <p:nvPr/>
        </p:nvSpPr>
        <p:spPr>
          <a:xfrm>
            <a:off x="6231600" y="4589870"/>
            <a:ext cx="6337177" cy="4084664"/>
          </a:xfrm>
          <a:custGeom>
            <a:avLst/>
            <a:gdLst/>
            <a:ahLst/>
            <a:cxnLst/>
            <a:rect l="l" t="t" r="r" b="b"/>
            <a:pathLst>
              <a:path w="6337177" h="4084664">
                <a:moveTo>
                  <a:pt x="0" y="0"/>
                </a:moveTo>
                <a:lnTo>
                  <a:pt x="6337177" y="0"/>
                </a:lnTo>
                <a:lnTo>
                  <a:pt x="6337177" y="4084663"/>
                </a:lnTo>
                <a:lnTo>
                  <a:pt x="0" y="4084663"/>
                </a:lnTo>
                <a:lnTo>
                  <a:pt x="0" y="0"/>
                </a:lnTo>
                <a:close/>
              </a:path>
            </a:pathLst>
          </a:custGeom>
          <a:blipFill>
            <a:blip r:embed="rId3"/>
            <a:stretch>
              <a:fillRect/>
            </a:stretch>
          </a:blipFill>
        </p:spPr>
      </p:sp>
      <p:sp>
        <p:nvSpPr>
          <p:cNvPr id="7" name="Freeform 7"/>
          <p:cNvSpPr/>
          <p:nvPr/>
        </p:nvSpPr>
        <p:spPr>
          <a:xfrm>
            <a:off x="13202249" y="4957425"/>
            <a:ext cx="4357899" cy="3311453"/>
          </a:xfrm>
          <a:custGeom>
            <a:avLst/>
            <a:gdLst/>
            <a:ahLst/>
            <a:cxnLst/>
            <a:rect l="l" t="t" r="r" b="b"/>
            <a:pathLst>
              <a:path w="4357899" h="3311453">
                <a:moveTo>
                  <a:pt x="0" y="0"/>
                </a:moveTo>
                <a:lnTo>
                  <a:pt x="4357900" y="0"/>
                </a:lnTo>
                <a:lnTo>
                  <a:pt x="4357900" y="3311453"/>
                </a:lnTo>
                <a:lnTo>
                  <a:pt x="0" y="3311453"/>
                </a:lnTo>
                <a:lnTo>
                  <a:pt x="0" y="0"/>
                </a:lnTo>
                <a:close/>
              </a:path>
            </a:pathLst>
          </a:custGeom>
          <a:blipFill>
            <a:blip r:embed="rId4"/>
            <a:stretch>
              <a:fillRect/>
            </a:stretch>
          </a:blipFill>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TextBox 10"/>
          <p:cNvSpPr txBox="1"/>
          <p:nvPr/>
        </p:nvSpPr>
        <p:spPr>
          <a:xfrm>
            <a:off x="1028700" y="3036874"/>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Lets make sure the script run every 1 minute. !!</a:t>
            </a:r>
          </a:p>
        </p:txBody>
      </p:sp>
      <p:sp>
        <p:nvSpPr>
          <p:cNvPr id="11" name="AutoShape 11"/>
          <p:cNvSpPr/>
          <p:nvPr/>
        </p:nvSpPr>
        <p:spPr>
          <a:xfrm>
            <a:off x="5427704" y="6613152"/>
            <a:ext cx="803896" cy="19050"/>
          </a:xfrm>
          <a:prstGeom prst="line">
            <a:avLst/>
          </a:prstGeom>
          <a:ln w="38100" cap="flat">
            <a:solidFill>
              <a:srgbClr val="000000"/>
            </a:solidFill>
            <a:prstDash val="solid"/>
            <a:headEnd type="none" w="sm" len="sm"/>
            <a:tailEnd type="arrow" w="med" len="sm"/>
          </a:ln>
        </p:spPr>
      </p:sp>
      <p:sp>
        <p:nvSpPr>
          <p:cNvPr id="12" name="AutoShape 12"/>
          <p:cNvSpPr/>
          <p:nvPr/>
        </p:nvSpPr>
        <p:spPr>
          <a:xfrm flipV="1">
            <a:off x="12568777" y="6613152"/>
            <a:ext cx="633473" cy="1905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3916402"/>
            <a:ext cx="12703941" cy="6229888"/>
          </a:xfrm>
          <a:custGeom>
            <a:avLst/>
            <a:gdLst/>
            <a:ahLst/>
            <a:cxnLst/>
            <a:rect l="l" t="t" r="r" b="b"/>
            <a:pathLst>
              <a:path w="12703941" h="6229888">
                <a:moveTo>
                  <a:pt x="0" y="0"/>
                </a:moveTo>
                <a:lnTo>
                  <a:pt x="12703941" y="0"/>
                </a:lnTo>
                <a:lnTo>
                  <a:pt x="12703941" y="6229889"/>
                </a:lnTo>
                <a:lnTo>
                  <a:pt x="0" y="6229889"/>
                </a:lnTo>
                <a:lnTo>
                  <a:pt x="0" y="0"/>
                </a:lnTo>
                <a:close/>
              </a:path>
            </a:pathLst>
          </a:custGeom>
          <a:blipFill>
            <a:blip r:embed="rId2"/>
            <a:stretch>
              <a:fillRect t="-11120"/>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1028700" y="2777759"/>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And, Its DONE !!</a:t>
            </a:r>
          </a:p>
        </p:txBody>
      </p:sp>
      <p:sp>
        <p:nvSpPr>
          <p:cNvPr id="9" name="AutoShape 9"/>
          <p:cNvSpPr/>
          <p:nvPr/>
        </p:nvSpPr>
        <p:spPr>
          <a:xfrm>
            <a:off x="5308606" y="4672081"/>
            <a:ext cx="2803598" cy="0"/>
          </a:xfrm>
          <a:prstGeom prst="line">
            <a:avLst/>
          </a:prstGeom>
          <a:ln w="38100" cap="flat">
            <a:solidFill>
              <a:srgbClr val="FF3131"/>
            </a:solidFill>
            <a:prstDash val="solid"/>
            <a:headEnd type="none" w="sm" len="sm"/>
            <a:tailEnd type="none" w="sm" len="sm"/>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12376" y="6082249"/>
            <a:ext cx="3311449" cy="3116901"/>
          </a:xfrm>
          <a:custGeom>
            <a:avLst/>
            <a:gdLst/>
            <a:ahLst/>
            <a:cxnLst/>
            <a:rect l="l" t="t" r="r" b="b"/>
            <a:pathLst>
              <a:path w="3311449" h="3116901">
                <a:moveTo>
                  <a:pt x="0" y="0"/>
                </a:moveTo>
                <a:lnTo>
                  <a:pt x="3311449" y="0"/>
                </a:lnTo>
                <a:lnTo>
                  <a:pt x="3311449" y="3116902"/>
                </a:lnTo>
                <a:lnTo>
                  <a:pt x="0" y="3116902"/>
                </a:lnTo>
                <a:lnTo>
                  <a:pt x="0" y="0"/>
                </a:lnTo>
                <a:close/>
              </a:path>
            </a:pathLst>
          </a:custGeom>
          <a:blipFill>
            <a:blip r:embed="rId2">
              <a:alphaModFix amt="47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1028700" y="2777759"/>
            <a:ext cx="15345556" cy="778510"/>
          </a:xfrm>
          <a:prstGeom prst="rect">
            <a:avLst/>
          </a:prstGeom>
        </p:spPr>
        <p:txBody>
          <a:bodyPr lIns="0" tIns="0" rIns="0" bIns="0" rtlCol="0" anchor="t">
            <a:spAutoFit/>
          </a:bodyPr>
          <a:lstStyle/>
          <a:p>
            <a:pPr>
              <a:lnSpc>
                <a:spcPts val="6439"/>
              </a:lnSpc>
            </a:pPr>
            <a:r>
              <a:rPr lang="en-US" sz="4599">
                <a:solidFill>
                  <a:srgbClr val="FFFFFF"/>
                </a:solidFill>
                <a:latin typeface="Canva Sans"/>
              </a:rPr>
              <a:t>What happens now..?</a:t>
            </a:r>
          </a:p>
        </p:txBody>
      </p:sp>
      <p:sp>
        <p:nvSpPr>
          <p:cNvPr id="9" name="TextBox 9"/>
          <p:cNvSpPr txBox="1"/>
          <p:nvPr/>
        </p:nvSpPr>
        <p:spPr>
          <a:xfrm>
            <a:off x="1913744" y="4177566"/>
            <a:ext cx="15345556" cy="1216025"/>
          </a:xfrm>
          <a:prstGeom prst="rect">
            <a:avLst/>
          </a:prstGeom>
        </p:spPr>
        <p:txBody>
          <a:bodyPr lIns="0" tIns="0" rIns="0" bIns="0" rtlCol="0" anchor="t">
            <a:spAutoFit/>
          </a:bodyPr>
          <a:lstStyle/>
          <a:p>
            <a:pPr>
              <a:lnSpc>
                <a:spcPts val="4900"/>
              </a:lnSpc>
            </a:pPr>
            <a:r>
              <a:rPr lang="en-US" sz="3500">
                <a:solidFill>
                  <a:srgbClr val="FFFFFF"/>
                </a:solidFill>
                <a:latin typeface="Canva Sans"/>
              </a:rPr>
              <a:t>The script is running in the background every minute and it tries to login once per minute.</a:t>
            </a:r>
          </a:p>
        </p:txBody>
      </p:sp>
      <p:sp>
        <p:nvSpPr>
          <p:cNvPr id="10" name="TextBox 10"/>
          <p:cNvSpPr txBox="1"/>
          <p:nvPr/>
        </p:nvSpPr>
        <p:spPr>
          <a:xfrm>
            <a:off x="1913744" y="6014887"/>
            <a:ext cx="15345556" cy="596900"/>
          </a:xfrm>
          <a:prstGeom prst="rect">
            <a:avLst/>
          </a:prstGeom>
        </p:spPr>
        <p:txBody>
          <a:bodyPr lIns="0" tIns="0" rIns="0" bIns="0" rtlCol="0" anchor="t">
            <a:spAutoFit/>
          </a:bodyPr>
          <a:lstStyle/>
          <a:p>
            <a:pPr>
              <a:lnSpc>
                <a:spcPts val="4900"/>
              </a:lnSpc>
            </a:pPr>
            <a:r>
              <a:rPr lang="en-US" sz="3500">
                <a:solidFill>
                  <a:srgbClr val="FFFFFF"/>
                </a:solidFill>
                <a:latin typeface="Canva Sans"/>
              </a:rPr>
              <a:t>If, logged in i.e 200 OK -- &gt;&gt; Do Nothing</a:t>
            </a:r>
          </a:p>
        </p:txBody>
      </p:sp>
      <p:sp>
        <p:nvSpPr>
          <p:cNvPr id="11" name="TextBox 11"/>
          <p:cNvSpPr txBox="1"/>
          <p:nvPr/>
        </p:nvSpPr>
        <p:spPr>
          <a:xfrm>
            <a:off x="1913744" y="6878487"/>
            <a:ext cx="15345556" cy="596900"/>
          </a:xfrm>
          <a:prstGeom prst="rect">
            <a:avLst/>
          </a:prstGeom>
        </p:spPr>
        <p:txBody>
          <a:bodyPr lIns="0" tIns="0" rIns="0" bIns="0" rtlCol="0" anchor="t">
            <a:spAutoFit/>
          </a:bodyPr>
          <a:lstStyle/>
          <a:p>
            <a:pPr>
              <a:lnSpc>
                <a:spcPts val="4900"/>
              </a:lnSpc>
            </a:pPr>
            <a:r>
              <a:rPr lang="en-US" sz="3500">
                <a:solidFill>
                  <a:srgbClr val="FFFFFF"/>
                </a:solidFill>
                <a:latin typeface="Canva Sans"/>
              </a:rPr>
              <a:t>Else, Do the following ;</a:t>
            </a:r>
          </a:p>
        </p:txBody>
      </p:sp>
      <p:sp>
        <p:nvSpPr>
          <p:cNvPr id="12" name="TextBox 12"/>
          <p:cNvSpPr txBox="1"/>
          <p:nvPr/>
        </p:nvSpPr>
        <p:spPr>
          <a:xfrm>
            <a:off x="3968656" y="7738016"/>
            <a:ext cx="15345556" cy="596900"/>
          </a:xfrm>
          <a:prstGeom prst="rect">
            <a:avLst/>
          </a:prstGeom>
        </p:spPr>
        <p:txBody>
          <a:bodyPr lIns="0" tIns="0" rIns="0" bIns="0" rtlCol="0" anchor="t">
            <a:spAutoFit/>
          </a:bodyPr>
          <a:lstStyle/>
          <a:p>
            <a:pPr>
              <a:lnSpc>
                <a:spcPts val="4900"/>
              </a:lnSpc>
            </a:pPr>
            <a:r>
              <a:rPr lang="en-US" sz="3500">
                <a:solidFill>
                  <a:srgbClr val="FFFFFF"/>
                </a:solidFill>
                <a:latin typeface="Canva Sans"/>
              </a:rPr>
              <a:t>1.Suspend ‘tpot’ vm instance</a:t>
            </a:r>
          </a:p>
        </p:txBody>
      </p:sp>
      <p:sp>
        <p:nvSpPr>
          <p:cNvPr id="13" name="TextBox 13"/>
          <p:cNvSpPr txBox="1"/>
          <p:nvPr/>
        </p:nvSpPr>
        <p:spPr>
          <a:xfrm>
            <a:off x="3968656" y="8602251"/>
            <a:ext cx="15345556" cy="596900"/>
          </a:xfrm>
          <a:prstGeom prst="rect">
            <a:avLst/>
          </a:prstGeom>
        </p:spPr>
        <p:txBody>
          <a:bodyPr lIns="0" tIns="0" rIns="0" bIns="0" rtlCol="0" anchor="t">
            <a:spAutoFit/>
          </a:bodyPr>
          <a:lstStyle/>
          <a:p>
            <a:pPr>
              <a:lnSpc>
                <a:spcPts val="4900"/>
              </a:lnSpc>
            </a:pPr>
            <a:r>
              <a:rPr lang="en-US" sz="3500">
                <a:solidFill>
                  <a:srgbClr val="FFFFFF"/>
                </a:solidFill>
                <a:latin typeface="Canva Sans"/>
              </a:rPr>
              <a:t>2.Start ‘baseline’ vm instance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71476" y="3355064"/>
            <a:ext cx="5563642"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Lets see the working from, </a:t>
            </a:r>
          </a:p>
        </p:txBody>
      </p:sp>
      <p:sp>
        <p:nvSpPr>
          <p:cNvPr id="8" name="TextBox 8"/>
          <p:cNvSpPr txBox="1"/>
          <p:nvPr/>
        </p:nvSpPr>
        <p:spPr>
          <a:xfrm>
            <a:off x="5024681" y="4663342"/>
            <a:ext cx="8751014" cy="3479801"/>
          </a:xfrm>
          <a:prstGeom prst="rect">
            <a:avLst/>
          </a:prstGeom>
        </p:spPr>
        <p:txBody>
          <a:bodyPr lIns="0" tIns="0" rIns="0" bIns="0" rtlCol="0" anchor="t">
            <a:spAutoFit/>
          </a:bodyPr>
          <a:lstStyle/>
          <a:p>
            <a:pPr>
              <a:lnSpc>
                <a:spcPts val="13999"/>
              </a:lnSpc>
            </a:pPr>
            <a:r>
              <a:rPr lang="en-US" sz="9999">
                <a:solidFill>
                  <a:srgbClr val="FFFFFF"/>
                </a:solidFill>
                <a:latin typeface="Canva Sans"/>
              </a:rPr>
              <a:t>Attacker’s Perspective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028700" y="3313878"/>
            <a:ext cx="7449030" cy="6083684"/>
          </a:xfrm>
          <a:custGeom>
            <a:avLst/>
            <a:gdLst/>
            <a:ahLst/>
            <a:cxnLst/>
            <a:rect l="l" t="t" r="r" b="b"/>
            <a:pathLst>
              <a:path w="7449030" h="6083684">
                <a:moveTo>
                  <a:pt x="0" y="0"/>
                </a:moveTo>
                <a:lnTo>
                  <a:pt x="7449030" y="0"/>
                </a:lnTo>
                <a:lnTo>
                  <a:pt x="7449030" y="6083684"/>
                </a:lnTo>
                <a:lnTo>
                  <a:pt x="0" y="6083684"/>
                </a:lnTo>
                <a:lnTo>
                  <a:pt x="0" y="0"/>
                </a:lnTo>
                <a:close/>
              </a:path>
            </a:pathLst>
          </a:custGeom>
          <a:blipFill>
            <a:blip r:embed="rId2"/>
            <a:stretch>
              <a:fillRect/>
            </a:stretch>
          </a:blipFill>
        </p:spPr>
      </p:sp>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7" name="TextBox 7"/>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8" name="TextBox 8"/>
          <p:cNvSpPr txBox="1"/>
          <p:nvPr/>
        </p:nvSpPr>
        <p:spPr>
          <a:xfrm>
            <a:off x="9400188" y="3247203"/>
            <a:ext cx="7449030" cy="1180465"/>
          </a:xfrm>
          <a:prstGeom prst="rect">
            <a:avLst/>
          </a:prstGeom>
        </p:spPr>
        <p:txBody>
          <a:bodyPr lIns="0" tIns="0" rIns="0" bIns="0" rtlCol="0" anchor="t">
            <a:spAutoFit/>
          </a:bodyPr>
          <a:lstStyle/>
          <a:p>
            <a:pPr>
              <a:lnSpc>
                <a:spcPts val="4759"/>
              </a:lnSpc>
            </a:pPr>
            <a:r>
              <a:rPr lang="en-US" sz="3399">
                <a:solidFill>
                  <a:srgbClr val="181712"/>
                </a:solidFill>
                <a:latin typeface="Canva Sans"/>
              </a:rPr>
              <a:t>The Tpot honeypot is running normally with all the services</a:t>
            </a:r>
          </a:p>
        </p:txBody>
      </p:sp>
      <p:sp>
        <p:nvSpPr>
          <p:cNvPr id="9" name="TextBox 9"/>
          <p:cNvSpPr txBox="1"/>
          <p:nvPr/>
        </p:nvSpPr>
        <p:spPr>
          <a:xfrm>
            <a:off x="9400188" y="5076825"/>
            <a:ext cx="7449030" cy="1780540"/>
          </a:xfrm>
          <a:prstGeom prst="rect">
            <a:avLst/>
          </a:prstGeom>
        </p:spPr>
        <p:txBody>
          <a:bodyPr lIns="0" tIns="0" rIns="0" bIns="0" rtlCol="0" anchor="t">
            <a:spAutoFit/>
          </a:bodyPr>
          <a:lstStyle/>
          <a:p>
            <a:pPr>
              <a:lnSpc>
                <a:spcPts val="4759"/>
              </a:lnSpc>
            </a:pPr>
            <a:r>
              <a:rPr lang="en-US" sz="3399">
                <a:solidFill>
                  <a:srgbClr val="181712"/>
                </a:solidFill>
                <a:latin typeface="Canva Sans"/>
              </a:rPr>
              <a:t>Attacker does a port scan and determines to hijack the honeypot using the web-UI port 64294</a:t>
            </a:r>
          </a:p>
        </p:txBody>
      </p:sp>
      <p:sp>
        <p:nvSpPr>
          <p:cNvPr id="10" name="TextBox 10"/>
          <p:cNvSpPr txBox="1"/>
          <p:nvPr/>
        </p:nvSpPr>
        <p:spPr>
          <a:xfrm>
            <a:off x="9400188" y="7617022"/>
            <a:ext cx="7449030" cy="1780540"/>
          </a:xfrm>
          <a:prstGeom prst="rect">
            <a:avLst/>
          </a:prstGeom>
        </p:spPr>
        <p:txBody>
          <a:bodyPr lIns="0" tIns="0" rIns="0" bIns="0" rtlCol="0" anchor="t">
            <a:spAutoFit/>
          </a:bodyPr>
          <a:lstStyle/>
          <a:p>
            <a:pPr>
              <a:lnSpc>
                <a:spcPts val="4759"/>
              </a:lnSpc>
            </a:pPr>
            <a:r>
              <a:rPr lang="en-US" sz="3399">
                <a:solidFill>
                  <a:srgbClr val="181712"/>
                </a:solidFill>
                <a:latin typeface="Canva Sans"/>
              </a:rPr>
              <a:t>Uses Burp suite to do a brute-force attack on the web-UI and gets logged in into the system.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40745" y="3339972"/>
            <a:ext cx="5546422" cy="6844075"/>
          </a:xfrm>
          <a:custGeom>
            <a:avLst/>
            <a:gdLst/>
            <a:ahLst/>
            <a:cxnLst/>
            <a:rect l="l" t="t" r="r" b="b"/>
            <a:pathLst>
              <a:path w="5546422" h="6844075">
                <a:moveTo>
                  <a:pt x="0" y="0"/>
                </a:moveTo>
                <a:lnTo>
                  <a:pt x="5546422" y="0"/>
                </a:lnTo>
                <a:lnTo>
                  <a:pt x="5546422" y="6844075"/>
                </a:lnTo>
                <a:lnTo>
                  <a:pt x="0" y="6844075"/>
                </a:lnTo>
                <a:lnTo>
                  <a:pt x="0" y="0"/>
                </a:lnTo>
                <a:close/>
              </a:path>
            </a:pathLst>
          </a:custGeom>
          <a:blipFill>
            <a:blip r:embed="rId2"/>
            <a:stretch>
              <a:fillRect/>
            </a:stretch>
          </a:blipFill>
        </p:spPr>
      </p:sp>
      <p:sp>
        <p:nvSpPr>
          <p:cNvPr id="6" name="Freeform 6"/>
          <p:cNvSpPr/>
          <p:nvPr/>
        </p:nvSpPr>
        <p:spPr>
          <a:xfrm>
            <a:off x="1826563" y="5358100"/>
            <a:ext cx="1421083" cy="648328"/>
          </a:xfrm>
          <a:custGeom>
            <a:avLst/>
            <a:gdLst/>
            <a:ahLst/>
            <a:cxnLst/>
            <a:rect l="l" t="t" r="r" b="b"/>
            <a:pathLst>
              <a:path w="1421083" h="648328">
                <a:moveTo>
                  <a:pt x="0" y="0"/>
                </a:moveTo>
                <a:lnTo>
                  <a:pt x="1421083" y="0"/>
                </a:lnTo>
                <a:lnTo>
                  <a:pt x="1421083" y="648328"/>
                </a:lnTo>
                <a:lnTo>
                  <a:pt x="0" y="648328"/>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Freeform 7"/>
          <p:cNvSpPr/>
          <p:nvPr/>
        </p:nvSpPr>
        <p:spPr>
          <a:xfrm>
            <a:off x="6368192" y="3339028"/>
            <a:ext cx="5594650" cy="6844075"/>
          </a:xfrm>
          <a:custGeom>
            <a:avLst/>
            <a:gdLst/>
            <a:ahLst/>
            <a:cxnLst/>
            <a:rect l="l" t="t" r="r" b="b"/>
            <a:pathLst>
              <a:path w="5594650" h="6844075">
                <a:moveTo>
                  <a:pt x="0" y="0"/>
                </a:moveTo>
                <a:lnTo>
                  <a:pt x="5594650" y="0"/>
                </a:lnTo>
                <a:lnTo>
                  <a:pt x="5594650" y="6844075"/>
                </a:lnTo>
                <a:lnTo>
                  <a:pt x="0" y="6844075"/>
                </a:lnTo>
                <a:lnTo>
                  <a:pt x="0" y="0"/>
                </a:lnTo>
                <a:close/>
              </a:path>
            </a:pathLst>
          </a:custGeom>
          <a:blipFill>
            <a:blip r:embed="rId5"/>
            <a:stretch>
              <a:fillRect/>
            </a:stretch>
          </a:blipFill>
        </p:spPr>
      </p:sp>
      <p:sp>
        <p:nvSpPr>
          <p:cNvPr id="8" name="Freeform 8"/>
          <p:cNvSpPr/>
          <p:nvPr/>
        </p:nvSpPr>
        <p:spPr>
          <a:xfrm>
            <a:off x="12547223" y="3339972"/>
            <a:ext cx="5581821" cy="6843131"/>
          </a:xfrm>
          <a:custGeom>
            <a:avLst/>
            <a:gdLst/>
            <a:ahLst/>
            <a:cxnLst/>
            <a:rect l="l" t="t" r="r" b="b"/>
            <a:pathLst>
              <a:path w="5581821" h="6843131">
                <a:moveTo>
                  <a:pt x="0" y="0"/>
                </a:moveTo>
                <a:lnTo>
                  <a:pt x="5581821" y="0"/>
                </a:lnTo>
                <a:lnTo>
                  <a:pt x="5581821" y="6843131"/>
                </a:lnTo>
                <a:lnTo>
                  <a:pt x="0" y="6843131"/>
                </a:lnTo>
                <a:lnTo>
                  <a:pt x="0" y="0"/>
                </a:lnTo>
                <a:close/>
              </a:path>
            </a:pathLst>
          </a:custGeom>
          <a:blipFill>
            <a:blip r:embed="rId6"/>
            <a:stretch>
              <a:fillRect/>
            </a:stretch>
          </a:blipFill>
        </p:spPr>
      </p:sp>
      <p:sp>
        <p:nvSpPr>
          <p:cNvPr id="9" name="TextBox 9"/>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10" name="TextBox 10"/>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1" name="TextBox 11"/>
          <p:cNvSpPr txBox="1"/>
          <p:nvPr/>
        </p:nvSpPr>
        <p:spPr>
          <a:xfrm>
            <a:off x="240745" y="2597657"/>
            <a:ext cx="16855227" cy="580390"/>
          </a:xfrm>
          <a:prstGeom prst="rect">
            <a:avLst/>
          </a:prstGeom>
        </p:spPr>
        <p:txBody>
          <a:bodyPr lIns="0" tIns="0" rIns="0" bIns="0" rtlCol="0" anchor="t">
            <a:spAutoFit/>
          </a:bodyPr>
          <a:lstStyle/>
          <a:p>
            <a:pPr>
              <a:lnSpc>
                <a:spcPts val="4759"/>
              </a:lnSpc>
            </a:pPr>
            <a:r>
              <a:rPr lang="en-US" sz="3399">
                <a:solidFill>
                  <a:srgbClr val="333333"/>
                </a:solidFill>
                <a:latin typeface="Canva Sans"/>
              </a:rPr>
              <a:t>Once password is changed, the script is invoked !! // </a:t>
            </a:r>
            <a:r>
              <a:rPr lang="en-US" sz="3399">
                <a:solidFill>
                  <a:srgbClr val="FFFFFF"/>
                </a:solidFill>
                <a:latin typeface="Canva Sans"/>
              </a:rPr>
              <a:t>Happenings on Frontend</a:t>
            </a:r>
          </a:p>
        </p:txBody>
      </p:sp>
      <p:sp>
        <p:nvSpPr>
          <p:cNvPr id="12" name="TextBox 12"/>
          <p:cNvSpPr txBox="1"/>
          <p:nvPr/>
        </p:nvSpPr>
        <p:spPr>
          <a:xfrm>
            <a:off x="7962994" y="9410700"/>
            <a:ext cx="3924206" cy="580390"/>
          </a:xfrm>
          <a:prstGeom prst="rect">
            <a:avLst/>
          </a:prstGeom>
        </p:spPr>
        <p:txBody>
          <a:bodyPr wrap="square" lIns="0" tIns="0" rIns="0" bIns="0" rtlCol="0" anchor="t">
            <a:spAutoFit/>
          </a:bodyPr>
          <a:lstStyle/>
          <a:p>
            <a:pPr algn="ctr">
              <a:lnSpc>
                <a:spcPts val="4759"/>
              </a:lnSpc>
            </a:pPr>
            <a:r>
              <a:rPr lang="en-US" sz="3399" dirty="0">
                <a:solidFill>
                  <a:srgbClr val="FF3131"/>
                </a:solidFill>
                <a:latin typeface="Canva Sans"/>
              </a:rPr>
              <a:t>All within 1 minute</a:t>
            </a:r>
          </a:p>
        </p:txBody>
      </p:sp>
      <p:sp>
        <p:nvSpPr>
          <p:cNvPr id="13" name="AutoShape 13"/>
          <p:cNvSpPr/>
          <p:nvPr/>
        </p:nvSpPr>
        <p:spPr>
          <a:xfrm flipV="1">
            <a:off x="9972850" y="4909535"/>
            <a:ext cx="3791766" cy="4561819"/>
          </a:xfrm>
          <a:prstGeom prst="line">
            <a:avLst/>
          </a:prstGeom>
          <a:ln w="38100" cap="flat">
            <a:solidFill>
              <a:srgbClr val="A6A6A6"/>
            </a:solidFill>
            <a:prstDash val="solid"/>
            <a:headEnd type="none" w="sm" len="sm"/>
            <a:tailEnd type="arrow" w="med" len="sm"/>
          </a:ln>
        </p:spPr>
      </p:sp>
      <p:sp>
        <p:nvSpPr>
          <p:cNvPr id="14" name="AutoShape 14"/>
          <p:cNvSpPr/>
          <p:nvPr/>
        </p:nvSpPr>
        <p:spPr>
          <a:xfrm flipH="1" flipV="1">
            <a:off x="9959039" y="6323320"/>
            <a:ext cx="13811" cy="3148034"/>
          </a:xfrm>
          <a:prstGeom prst="line">
            <a:avLst/>
          </a:prstGeom>
          <a:ln w="38100" cap="flat">
            <a:solidFill>
              <a:srgbClr val="A6A6A6"/>
            </a:solidFill>
            <a:prstDash val="solid"/>
            <a:headEnd type="none" w="sm" len="sm"/>
            <a:tailEnd type="arrow" w="med" len="sm"/>
          </a:ln>
        </p:spPr>
      </p:sp>
      <p:sp>
        <p:nvSpPr>
          <p:cNvPr id="15" name="AutoShape 15"/>
          <p:cNvSpPr/>
          <p:nvPr/>
        </p:nvSpPr>
        <p:spPr>
          <a:xfrm flipH="1" flipV="1">
            <a:off x="3247646" y="6762010"/>
            <a:ext cx="6725205" cy="2709344"/>
          </a:xfrm>
          <a:prstGeom prst="line">
            <a:avLst/>
          </a:prstGeom>
          <a:ln w="38100" cap="flat">
            <a:solidFill>
              <a:srgbClr val="A6A6A6"/>
            </a:solidFill>
            <a:prstDash val="solid"/>
            <a:headEnd type="none" w="sm" len="sm"/>
            <a:tailEnd type="arrow" w="med"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LURES</a:t>
            </a:r>
          </a:p>
        </p:txBody>
      </p:sp>
      <p:sp>
        <p:nvSpPr>
          <p:cNvPr id="6" name="TextBox 6"/>
          <p:cNvSpPr txBox="1"/>
          <p:nvPr/>
        </p:nvSpPr>
        <p:spPr>
          <a:xfrm>
            <a:off x="1028700" y="3045859"/>
            <a:ext cx="15929225" cy="2306956"/>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DM Sans"/>
              </a:rPr>
              <a:t>LURES                     ID: EAC0005</a:t>
            </a:r>
          </a:p>
          <a:p>
            <a:pPr>
              <a:lnSpc>
                <a:spcPts val="4619"/>
              </a:lnSpc>
              <a:spcBef>
                <a:spcPct val="0"/>
              </a:spcBef>
            </a:pPr>
            <a:endParaRPr lang="en-US" sz="3299">
              <a:solidFill>
                <a:srgbClr val="FFFFFF"/>
              </a:solidFill>
              <a:latin typeface="DM Sans"/>
            </a:endParaRPr>
          </a:p>
          <a:p>
            <a:pPr>
              <a:lnSpc>
                <a:spcPts val="4619"/>
              </a:lnSpc>
              <a:spcBef>
                <a:spcPct val="0"/>
              </a:spcBef>
            </a:pPr>
            <a:r>
              <a:rPr lang="en-US" sz="3299">
                <a:solidFill>
                  <a:srgbClr val="FFFFFF"/>
                </a:solidFill>
                <a:latin typeface="DM Sans"/>
              </a:rPr>
              <a:t>Deceptive systems and artifacts intended to serve as decoys, breadcrumbs, or bait to elicit a specific response from the adversary.</a:t>
            </a:r>
          </a:p>
        </p:txBody>
      </p:sp>
      <p:sp>
        <p:nvSpPr>
          <p:cNvPr id="7" name="TextBox 7"/>
          <p:cNvSpPr txBox="1"/>
          <p:nvPr/>
        </p:nvSpPr>
        <p:spPr>
          <a:xfrm>
            <a:off x="1028700" y="5895740"/>
            <a:ext cx="15440970" cy="1144906"/>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DM Sans"/>
              </a:rPr>
              <a:t>Lures can take a variety of forms including credentials, accounts, files/directories, browser extensions/bookmarks, system processes, etc.</a:t>
            </a:r>
          </a:p>
        </p:txBody>
      </p:sp>
      <p:sp>
        <p:nvSpPr>
          <p:cNvPr id="8" name="TextBox 8"/>
          <p:cNvSpPr txBox="1"/>
          <p:nvPr/>
        </p:nvSpPr>
        <p:spPr>
          <a:xfrm>
            <a:off x="1028700" y="7583571"/>
            <a:ext cx="15440970" cy="1144906"/>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DM Sans"/>
              </a:rPr>
              <a:t>Lures provide opportunities to the defender to drive adversary behavior in ways that align with operational outcomes.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240745" y="3915983"/>
            <a:ext cx="5022796" cy="6091693"/>
          </a:xfrm>
          <a:custGeom>
            <a:avLst/>
            <a:gdLst/>
            <a:ahLst/>
            <a:cxnLst/>
            <a:rect l="l" t="t" r="r" b="b"/>
            <a:pathLst>
              <a:path w="5022796" h="6091693">
                <a:moveTo>
                  <a:pt x="0" y="0"/>
                </a:moveTo>
                <a:lnTo>
                  <a:pt x="5022796" y="0"/>
                </a:lnTo>
                <a:lnTo>
                  <a:pt x="5022796" y="6091693"/>
                </a:lnTo>
                <a:lnTo>
                  <a:pt x="0" y="6091693"/>
                </a:lnTo>
                <a:lnTo>
                  <a:pt x="0" y="0"/>
                </a:lnTo>
                <a:close/>
              </a:path>
            </a:pathLst>
          </a:custGeom>
          <a:blipFill>
            <a:blip r:embed="rId2"/>
            <a:stretch>
              <a:fillRect r="-47598"/>
            </a:stretch>
          </a:blipFill>
        </p:spPr>
      </p:sp>
      <p:sp>
        <p:nvSpPr>
          <p:cNvPr id="6" name="Freeform 6"/>
          <p:cNvSpPr/>
          <p:nvPr/>
        </p:nvSpPr>
        <p:spPr>
          <a:xfrm>
            <a:off x="5684365" y="3916983"/>
            <a:ext cx="4434770" cy="6089693"/>
          </a:xfrm>
          <a:custGeom>
            <a:avLst/>
            <a:gdLst/>
            <a:ahLst/>
            <a:cxnLst/>
            <a:rect l="l" t="t" r="r" b="b"/>
            <a:pathLst>
              <a:path w="4434770" h="6089693">
                <a:moveTo>
                  <a:pt x="0" y="0"/>
                </a:moveTo>
                <a:lnTo>
                  <a:pt x="4434770" y="0"/>
                </a:lnTo>
                <a:lnTo>
                  <a:pt x="4434770" y="6089694"/>
                </a:lnTo>
                <a:lnTo>
                  <a:pt x="0" y="6089694"/>
                </a:lnTo>
                <a:lnTo>
                  <a:pt x="0" y="0"/>
                </a:lnTo>
                <a:close/>
              </a:path>
            </a:pathLst>
          </a:custGeom>
          <a:blipFill>
            <a:blip r:embed="rId3"/>
            <a:stretch>
              <a:fillRect r="-67576"/>
            </a:stretch>
          </a:blipFill>
        </p:spPr>
      </p:sp>
      <p:sp>
        <p:nvSpPr>
          <p:cNvPr id="7" name="Freeform 7"/>
          <p:cNvSpPr/>
          <p:nvPr/>
        </p:nvSpPr>
        <p:spPr>
          <a:xfrm>
            <a:off x="10538235" y="3917983"/>
            <a:ext cx="7413137" cy="6089693"/>
          </a:xfrm>
          <a:custGeom>
            <a:avLst/>
            <a:gdLst/>
            <a:ahLst/>
            <a:cxnLst/>
            <a:rect l="l" t="t" r="r" b="b"/>
            <a:pathLst>
              <a:path w="7413137" h="6089693">
                <a:moveTo>
                  <a:pt x="0" y="0"/>
                </a:moveTo>
                <a:lnTo>
                  <a:pt x="7413137" y="0"/>
                </a:lnTo>
                <a:lnTo>
                  <a:pt x="7413137" y="6089693"/>
                </a:lnTo>
                <a:lnTo>
                  <a:pt x="0" y="6089693"/>
                </a:lnTo>
                <a:lnTo>
                  <a:pt x="0" y="0"/>
                </a:lnTo>
                <a:close/>
              </a:path>
            </a:pathLst>
          </a:custGeom>
          <a:blipFill>
            <a:blip r:embed="rId4"/>
            <a:stretch>
              <a:fillRect/>
            </a:stretch>
          </a:blipFill>
        </p:spPr>
      </p:sp>
      <p:sp>
        <p:nvSpPr>
          <p:cNvPr id="8" name="TextBox 8"/>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9" name="TextBox 9"/>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10" name="TextBox 10"/>
          <p:cNvSpPr txBox="1"/>
          <p:nvPr/>
        </p:nvSpPr>
        <p:spPr>
          <a:xfrm>
            <a:off x="240745" y="2782267"/>
            <a:ext cx="16855227" cy="580390"/>
          </a:xfrm>
          <a:prstGeom prst="rect">
            <a:avLst/>
          </a:prstGeom>
        </p:spPr>
        <p:txBody>
          <a:bodyPr lIns="0" tIns="0" rIns="0" bIns="0" rtlCol="0" anchor="t">
            <a:spAutoFit/>
          </a:bodyPr>
          <a:lstStyle/>
          <a:p>
            <a:pPr>
              <a:lnSpc>
                <a:spcPts val="4759"/>
              </a:lnSpc>
            </a:pPr>
            <a:r>
              <a:rPr lang="en-US" sz="3399">
                <a:solidFill>
                  <a:srgbClr val="333333"/>
                </a:solidFill>
                <a:latin typeface="Canva Sans"/>
              </a:rPr>
              <a:t>Once password is changed, the script is invoked !! // </a:t>
            </a:r>
            <a:r>
              <a:rPr lang="en-US" sz="3399">
                <a:solidFill>
                  <a:srgbClr val="FFFFFF"/>
                </a:solidFill>
                <a:latin typeface="Canva Sans"/>
              </a:rPr>
              <a:t>Happenings on Backend</a:t>
            </a:r>
          </a:p>
        </p:txBody>
      </p:sp>
      <p:sp>
        <p:nvSpPr>
          <p:cNvPr id="11" name="TextBox 11"/>
          <p:cNvSpPr txBox="1"/>
          <p:nvPr/>
        </p:nvSpPr>
        <p:spPr>
          <a:xfrm>
            <a:off x="5682641" y="8906510"/>
            <a:ext cx="4557751" cy="580390"/>
          </a:xfrm>
          <a:prstGeom prst="rect">
            <a:avLst/>
          </a:prstGeom>
        </p:spPr>
        <p:txBody>
          <a:bodyPr wrap="square" lIns="0" tIns="0" rIns="0" bIns="0" rtlCol="0" anchor="t">
            <a:spAutoFit/>
          </a:bodyPr>
          <a:lstStyle/>
          <a:p>
            <a:pPr algn="ctr">
              <a:lnSpc>
                <a:spcPts val="4759"/>
              </a:lnSpc>
            </a:pPr>
            <a:r>
              <a:rPr lang="en-US" sz="3399" dirty="0">
                <a:solidFill>
                  <a:srgbClr val="FF3131"/>
                </a:solidFill>
                <a:latin typeface="Canva Sans"/>
              </a:rPr>
              <a:t>All within 1 minute</a:t>
            </a:r>
          </a:p>
        </p:txBody>
      </p:sp>
      <p:sp>
        <p:nvSpPr>
          <p:cNvPr id="12" name="AutoShape 12"/>
          <p:cNvSpPr/>
          <p:nvPr/>
        </p:nvSpPr>
        <p:spPr>
          <a:xfrm flipV="1">
            <a:off x="7900888" y="4200662"/>
            <a:ext cx="3041303" cy="4800780"/>
          </a:xfrm>
          <a:prstGeom prst="line">
            <a:avLst/>
          </a:prstGeom>
          <a:ln w="38100" cap="flat">
            <a:solidFill>
              <a:srgbClr val="FFFFFF"/>
            </a:solidFill>
            <a:prstDash val="solid"/>
            <a:headEnd type="none" w="sm" len="sm"/>
            <a:tailEnd type="arrow" w="med" len="sm"/>
          </a:ln>
        </p:spPr>
      </p:sp>
      <p:sp>
        <p:nvSpPr>
          <p:cNvPr id="13" name="AutoShape 13"/>
          <p:cNvSpPr/>
          <p:nvPr/>
        </p:nvSpPr>
        <p:spPr>
          <a:xfrm flipH="1" flipV="1">
            <a:off x="6447747" y="4200661"/>
            <a:ext cx="1419111" cy="4810975"/>
          </a:xfrm>
          <a:prstGeom prst="line">
            <a:avLst/>
          </a:prstGeom>
          <a:ln w="38100" cap="flat">
            <a:solidFill>
              <a:srgbClr val="FFFFFF"/>
            </a:solidFill>
            <a:prstDash val="solid"/>
            <a:headEnd type="none" w="sm" len="sm"/>
            <a:tailEnd type="arrow" w="med" len="sm"/>
          </a:ln>
        </p:spPr>
      </p:sp>
      <p:sp>
        <p:nvSpPr>
          <p:cNvPr id="14" name="AutoShape 14"/>
          <p:cNvSpPr/>
          <p:nvPr/>
        </p:nvSpPr>
        <p:spPr>
          <a:xfrm flipH="1" flipV="1">
            <a:off x="628064" y="4190467"/>
            <a:ext cx="7238793" cy="4800779"/>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1028700" y="2952703"/>
            <a:ext cx="15274287" cy="903606"/>
          </a:xfrm>
          <a:prstGeom prst="rect">
            <a:avLst/>
          </a:prstGeom>
        </p:spPr>
        <p:txBody>
          <a:bodyPr lIns="0" tIns="0" rIns="0" bIns="0" rtlCol="0" anchor="t">
            <a:spAutoFit/>
          </a:bodyPr>
          <a:lstStyle/>
          <a:p>
            <a:pPr>
              <a:lnSpc>
                <a:spcPts val="7419"/>
              </a:lnSpc>
            </a:pPr>
            <a:r>
              <a:rPr lang="en-US" sz="5299">
                <a:solidFill>
                  <a:srgbClr val="FFFFFF"/>
                </a:solidFill>
                <a:latin typeface="Canva Sans"/>
              </a:rPr>
              <a:t>Successfully deployed the Baseline for Tpot</a:t>
            </a:r>
          </a:p>
        </p:txBody>
      </p:sp>
      <p:sp>
        <p:nvSpPr>
          <p:cNvPr id="8" name="TextBox 8"/>
          <p:cNvSpPr txBox="1"/>
          <p:nvPr/>
        </p:nvSpPr>
        <p:spPr>
          <a:xfrm>
            <a:off x="1990336" y="7919978"/>
            <a:ext cx="14752359" cy="1384300"/>
          </a:xfrm>
          <a:prstGeom prst="rect">
            <a:avLst/>
          </a:prstGeom>
        </p:spPr>
        <p:txBody>
          <a:bodyPr lIns="0" tIns="0" rIns="0" bIns="0" rtlCol="0" anchor="t">
            <a:spAutoFit/>
          </a:bodyPr>
          <a:lstStyle/>
          <a:p>
            <a:pPr algn="just">
              <a:lnSpc>
                <a:spcPts val="5599"/>
              </a:lnSpc>
            </a:pPr>
            <a:r>
              <a:rPr lang="en-US" sz="3999">
                <a:solidFill>
                  <a:srgbClr val="FFFFFF"/>
                </a:solidFill>
                <a:latin typeface="Canva Sans"/>
              </a:rPr>
              <a:t>With this, we have implemented the baseline of ‘Affect’ component</a:t>
            </a:r>
          </a:p>
        </p:txBody>
      </p:sp>
      <p:sp>
        <p:nvSpPr>
          <p:cNvPr id="9" name="TextBox 9"/>
          <p:cNvSpPr txBox="1"/>
          <p:nvPr/>
        </p:nvSpPr>
        <p:spPr>
          <a:xfrm>
            <a:off x="1990336" y="4491144"/>
            <a:ext cx="14752359" cy="2794000"/>
          </a:xfrm>
          <a:prstGeom prst="rect">
            <a:avLst/>
          </a:prstGeom>
        </p:spPr>
        <p:txBody>
          <a:bodyPr lIns="0" tIns="0" rIns="0" bIns="0" rtlCol="0" anchor="t">
            <a:spAutoFit/>
          </a:bodyPr>
          <a:lstStyle/>
          <a:p>
            <a:pPr algn="just">
              <a:lnSpc>
                <a:spcPts val="5599"/>
              </a:lnSpc>
            </a:pPr>
            <a:r>
              <a:rPr lang="en-US" sz="3999">
                <a:solidFill>
                  <a:srgbClr val="FFFFFF"/>
                </a:solidFill>
                <a:latin typeface="Canva Sans"/>
              </a:rPr>
              <a:t>This helps us in preventing the malicious actor from gaining access to the critical systems in the environment and even if the access is gained, with the help of baseline we can restore the system back to its safest form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9400188" y="1715226"/>
            <a:ext cx="8728856"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TPOT </a:t>
            </a:r>
            <a:r>
              <a:rPr lang="en-US" sz="3399">
                <a:solidFill>
                  <a:srgbClr val="181712"/>
                </a:solidFill>
                <a:latin typeface="Canva Sans"/>
              </a:rPr>
              <a:t>HONEYPOT</a:t>
            </a:r>
          </a:p>
        </p:txBody>
      </p:sp>
      <p:sp>
        <p:nvSpPr>
          <p:cNvPr id="7" name="TextBox 7"/>
          <p:cNvSpPr txBox="1"/>
          <p:nvPr/>
        </p:nvSpPr>
        <p:spPr>
          <a:xfrm>
            <a:off x="927682" y="3342789"/>
            <a:ext cx="8371368" cy="903606"/>
          </a:xfrm>
          <a:prstGeom prst="rect">
            <a:avLst/>
          </a:prstGeom>
        </p:spPr>
        <p:txBody>
          <a:bodyPr lIns="0" tIns="0" rIns="0" bIns="0" rtlCol="0" anchor="t">
            <a:spAutoFit/>
          </a:bodyPr>
          <a:lstStyle/>
          <a:p>
            <a:pPr>
              <a:lnSpc>
                <a:spcPts val="7419"/>
              </a:lnSpc>
            </a:pPr>
            <a:r>
              <a:rPr lang="en-US" sz="5299">
                <a:solidFill>
                  <a:srgbClr val="FFFFFF"/>
                </a:solidFill>
                <a:latin typeface="Canva Sans"/>
              </a:rPr>
              <a:t>Goals achieved !</a:t>
            </a:r>
          </a:p>
        </p:txBody>
      </p:sp>
      <p:sp>
        <p:nvSpPr>
          <p:cNvPr id="8" name="TextBox 8"/>
          <p:cNvSpPr txBox="1"/>
          <p:nvPr/>
        </p:nvSpPr>
        <p:spPr>
          <a:xfrm>
            <a:off x="2275465" y="5114409"/>
            <a:ext cx="11907009" cy="679450"/>
          </a:xfrm>
          <a:prstGeom prst="rect">
            <a:avLst/>
          </a:prstGeom>
        </p:spPr>
        <p:txBody>
          <a:bodyPr lIns="0" tIns="0" rIns="0" bIns="0" rtlCol="0" anchor="t">
            <a:spAutoFit/>
          </a:bodyPr>
          <a:lstStyle/>
          <a:p>
            <a:pPr>
              <a:lnSpc>
                <a:spcPts val="5599"/>
              </a:lnSpc>
            </a:pPr>
            <a:r>
              <a:rPr lang="en-US" sz="3999">
                <a:solidFill>
                  <a:srgbClr val="FFFFFF"/>
                </a:solidFill>
                <a:latin typeface="Canva Sans"/>
              </a:rPr>
              <a:t>&gt; Successful Implementation of Lures</a:t>
            </a:r>
          </a:p>
        </p:txBody>
      </p:sp>
      <p:sp>
        <p:nvSpPr>
          <p:cNvPr id="9" name="TextBox 9"/>
          <p:cNvSpPr txBox="1"/>
          <p:nvPr/>
        </p:nvSpPr>
        <p:spPr>
          <a:xfrm>
            <a:off x="2275465" y="6279634"/>
            <a:ext cx="11907009" cy="679450"/>
          </a:xfrm>
          <a:prstGeom prst="rect">
            <a:avLst/>
          </a:prstGeom>
        </p:spPr>
        <p:txBody>
          <a:bodyPr lIns="0" tIns="0" rIns="0" bIns="0" rtlCol="0" anchor="t">
            <a:spAutoFit/>
          </a:bodyPr>
          <a:lstStyle/>
          <a:p>
            <a:pPr>
              <a:lnSpc>
                <a:spcPts val="5599"/>
              </a:lnSpc>
            </a:pPr>
            <a:r>
              <a:rPr lang="en-US" sz="3999">
                <a:solidFill>
                  <a:srgbClr val="FFFFFF"/>
                </a:solidFill>
                <a:latin typeface="Canva Sans"/>
              </a:rPr>
              <a:t>&gt; Successful Implementation of Baseline in Tpot</a:t>
            </a:r>
          </a:p>
        </p:txBody>
      </p:sp>
      <p:sp>
        <p:nvSpPr>
          <p:cNvPr id="10" name="TextBox 10"/>
          <p:cNvSpPr txBox="1"/>
          <p:nvPr/>
        </p:nvSpPr>
        <p:spPr>
          <a:xfrm>
            <a:off x="2275465" y="7444859"/>
            <a:ext cx="11907009" cy="679450"/>
          </a:xfrm>
          <a:prstGeom prst="rect">
            <a:avLst/>
          </a:prstGeom>
        </p:spPr>
        <p:txBody>
          <a:bodyPr lIns="0" tIns="0" rIns="0" bIns="0" rtlCol="0" anchor="t">
            <a:spAutoFit/>
          </a:bodyPr>
          <a:lstStyle/>
          <a:p>
            <a:pPr>
              <a:lnSpc>
                <a:spcPts val="5599"/>
              </a:lnSpc>
            </a:pPr>
            <a:r>
              <a:rPr lang="en-US" sz="3999">
                <a:solidFill>
                  <a:srgbClr val="FFFFFF"/>
                </a:solidFill>
                <a:latin typeface="Canva Sans"/>
              </a:rPr>
              <a:t>&gt; Successful Automation of Baseline in Tpot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9C4DD"/>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776CF8"/>
            </a:solidFill>
          </p:spPr>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541305">
            <a:off x="2693492" y="473054"/>
            <a:ext cx="12156515" cy="8214211"/>
            <a:chOff x="0" y="0"/>
            <a:chExt cx="16208686" cy="10952282"/>
          </a:xfrm>
        </p:grpSpPr>
        <p:sp>
          <p:nvSpPr>
            <p:cNvPr id="6" name="TextBox 6"/>
            <p:cNvSpPr txBox="1"/>
            <p:nvPr/>
          </p:nvSpPr>
          <p:spPr>
            <a:xfrm rot="-592460">
              <a:off x="362960" y="1748100"/>
              <a:ext cx="15309696" cy="4644885"/>
            </a:xfrm>
            <a:prstGeom prst="rect">
              <a:avLst/>
            </a:prstGeom>
          </p:spPr>
          <p:txBody>
            <a:bodyPr lIns="0" tIns="0" rIns="0" bIns="0" rtlCol="0" anchor="t">
              <a:spAutoFit/>
            </a:bodyPr>
            <a:lstStyle/>
            <a:p>
              <a:pPr algn="ctr">
                <a:lnSpc>
                  <a:spcPts val="25214"/>
                </a:lnSpc>
                <a:spcBef>
                  <a:spcPct val="0"/>
                </a:spcBef>
              </a:pPr>
              <a:r>
                <a:rPr lang="en-US" sz="25214">
                  <a:solidFill>
                    <a:srgbClr val="4341D4"/>
                  </a:solidFill>
                  <a:latin typeface="Bukhari Script Bold"/>
                </a:rPr>
                <a:t>Thank</a:t>
              </a:r>
            </a:p>
          </p:txBody>
        </p:sp>
        <p:sp>
          <p:nvSpPr>
            <p:cNvPr id="7" name="TextBox 7"/>
            <p:cNvSpPr txBox="1"/>
            <p:nvPr/>
          </p:nvSpPr>
          <p:spPr>
            <a:xfrm rot="-515361">
              <a:off x="2012112" y="5775158"/>
              <a:ext cx="13962181" cy="4158122"/>
            </a:xfrm>
            <a:prstGeom prst="rect">
              <a:avLst/>
            </a:prstGeom>
          </p:spPr>
          <p:txBody>
            <a:bodyPr lIns="0" tIns="0" rIns="0" bIns="0" rtlCol="0" anchor="t">
              <a:spAutoFit/>
            </a:bodyPr>
            <a:lstStyle/>
            <a:p>
              <a:pPr algn="ctr">
                <a:lnSpc>
                  <a:spcPts val="22693"/>
                </a:lnSpc>
                <a:spcBef>
                  <a:spcPct val="0"/>
                </a:spcBef>
              </a:pPr>
              <a:r>
                <a:rPr lang="en-US" sz="22693">
                  <a:solidFill>
                    <a:srgbClr val="4341D4"/>
                  </a:solidFill>
                  <a:latin typeface="Bukhari Script Bold"/>
                </a:rPr>
                <a:t>you!</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1028700" y="3119773"/>
          <a:ext cx="16331618" cy="6625911"/>
        </p:xfrm>
        <a:graphic>
          <a:graphicData uri="http://schemas.openxmlformats.org/drawingml/2006/table">
            <a:tbl>
              <a:tblPr/>
              <a:tblGrid>
                <a:gridCol w="8368318">
                  <a:extLst>
                    <a:ext uri="{9D8B030D-6E8A-4147-A177-3AD203B41FA5}">
                      <a16:colId xmlns:a16="http://schemas.microsoft.com/office/drawing/2014/main" val="20000"/>
                    </a:ext>
                  </a:extLst>
                </a:gridCol>
                <a:gridCol w="7963300">
                  <a:extLst>
                    <a:ext uri="{9D8B030D-6E8A-4147-A177-3AD203B41FA5}">
                      <a16:colId xmlns:a16="http://schemas.microsoft.com/office/drawing/2014/main" val="20001"/>
                    </a:ext>
                  </a:extLst>
                </a:gridCol>
              </a:tblGrid>
              <a:tr h="1181691">
                <a:tc>
                  <a:txBody>
                    <a:bodyPr/>
                    <a:lstStyle/>
                    <a:p>
                      <a:pPr algn="ctr">
                        <a:lnSpc>
                          <a:spcPts val="4759"/>
                        </a:lnSpc>
                        <a:defRPr/>
                      </a:pPr>
                      <a:r>
                        <a:rPr lang="en-US" sz="3399">
                          <a:solidFill>
                            <a:srgbClr val="000000"/>
                          </a:solidFill>
                          <a:latin typeface="DM Sans Bold"/>
                        </a:rPr>
                        <a:t>WITHOUT-LURES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759"/>
                        </a:lnSpc>
                        <a:defRPr/>
                      </a:pPr>
                      <a:r>
                        <a:rPr lang="en-US" sz="3399">
                          <a:solidFill>
                            <a:srgbClr val="000000"/>
                          </a:solidFill>
                          <a:latin typeface="DM Sans Bold"/>
                        </a:rPr>
                        <a:t>WITH-LURES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1361055">
                <a:tc>
                  <a:txBody>
                    <a:bodyPr/>
                    <a:lstStyle/>
                    <a:p>
                      <a:pPr algn="ctr">
                        <a:lnSpc>
                          <a:spcPts val="3079"/>
                        </a:lnSpc>
                        <a:defRPr/>
                      </a:pPr>
                      <a:r>
                        <a:rPr lang="en-US" sz="2199">
                          <a:solidFill>
                            <a:srgbClr val="FFFFFF"/>
                          </a:solidFill>
                          <a:latin typeface="DM Sans"/>
                        </a:rPr>
                        <a:t>ADVERSARY SEES ‘</a:t>
                      </a:r>
                      <a:r>
                        <a:rPr lang="en-US" sz="2199">
                          <a:solidFill>
                            <a:srgbClr val="FFFFFF"/>
                          </a:solidFill>
                          <a:latin typeface="DM Sans Italics"/>
                        </a:rPr>
                        <a:t>PHIL</a:t>
                      </a:r>
                      <a:r>
                        <a:rPr lang="en-US" sz="2199">
                          <a:solidFill>
                            <a:srgbClr val="FFFFFF"/>
                          </a:solidFill>
                          <a:latin typeface="DM Sans"/>
                        </a:rPr>
                        <a:t>’ FS AND GETS ALERTED AND STOPS ATTACKING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ADVERSARY SEES ‘</a:t>
                      </a:r>
                      <a:r>
                        <a:rPr lang="en-US" sz="2199">
                          <a:solidFill>
                            <a:srgbClr val="FFFFFF"/>
                          </a:solidFill>
                          <a:latin typeface="DM Sans Italics"/>
                        </a:rPr>
                        <a:t>WU-CHEN’</a:t>
                      </a:r>
                      <a:r>
                        <a:rPr lang="en-US" sz="2199">
                          <a:solidFill>
                            <a:srgbClr val="FFFFFF"/>
                          </a:solidFill>
                          <a:latin typeface="DM Sans"/>
                        </a:rPr>
                        <a:t> AND OTHER USERS AND CONTINUES ATTACKING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61055">
                <a:tc>
                  <a:txBody>
                    <a:bodyPr/>
                    <a:lstStyle/>
                    <a:p>
                      <a:pPr algn="ctr">
                        <a:lnSpc>
                          <a:spcPts val="3079"/>
                        </a:lnSpc>
                        <a:defRPr/>
                      </a:pPr>
                      <a:r>
                        <a:rPr lang="en-US" sz="2199">
                          <a:solidFill>
                            <a:srgbClr val="FFFFFF"/>
                          </a:solidFill>
                          <a:latin typeface="DM Sans"/>
                        </a:rPr>
                        <a:t>MIGHT EXPLORE ‘</a:t>
                      </a:r>
                      <a:r>
                        <a:rPr lang="en-US" sz="2199">
                          <a:solidFill>
                            <a:srgbClr val="FFFFFF"/>
                          </a:solidFill>
                          <a:latin typeface="DM Sans Italics"/>
                        </a:rPr>
                        <a:t>PHIL</a:t>
                      </a:r>
                      <a:r>
                        <a:rPr lang="en-US" sz="2199">
                          <a:solidFill>
                            <a:srgbClr val="FFFFFF"/>
                          </a:solidFill>
                          <a:latin typeface="DM Sans"/>
                        </a:rPr>
                        <a:t>’ FILE SYSTEM AS INTENDED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WE CAN DIRECT ATTACKER TO EXPLORE ‘</a:t>
                      </a:r>
                      <a:r>
                        <a:rPr lang="en-US" sz="2199">
                          <a:solidFill>
                            <a:srgbClr val="FFFFFF"/>
                          </a:solidFill>
                          <a:latin typeface="DM Sans Italics"/>
                        </a:rPr>
                        <a:t>WU-CHEN</a:t>
                      </a:r>
                      <a:r>
                        <a:rPr lang="en-US" sz="2199">
                          <a:solidFill>
                            <a:srgbClr val="FFFFFF"/>
                          </a:solidFill>
                          <a:latin typeface="DM Sans"/>
                        </a:rPr>
                        <a:t>’AND OTHER DIRECTORIES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361055">
                <a:tc>
                  <a:txBody>
                    <a:bodyPr/>
                    <a:lstStyle/>
                    <a:p>
                      <a:pPr algn="ctr">
                        <a:lnSpc>
                          <a:spcPts val="3079"/>
                        </a:lnSpc>
                        <a:defRPr/>
                      </a:pPr>
                      <a:r>
                        <a:rPr lang="en-US" sz="2199">
                          <a:solidFill>
                            <a:srgbClr val="FFFFFF"/>
                          </a:solidFill>
                          <a:latin typeface="DM Sans"/>
                        </a:rPr>
                        <a:t> MIGHT NOT BE ABLE TO COLLECT MUCH INFORMATION ON THE ATTACKER’S TTP’S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WE CAN COLLECT MORE INFORMATION ON THE ATTACKER’S TTP’S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61055">
                <a:tc>
                  <a:txBody>
                    <a:bodyPr/>
                    <a:lstStyle/>
                    <a:p>
                      <a:pPr algn="ctr">
                        <a:lnSpc>
                          <a:spcPts val="3079"/>
                        </a:lnSpc>
                        <a:defRPr/>
                      </a:pPr>
                      <a:r>
                        <a:rPr lang="en-US" sz="2199">
                          <a:solidFill>
                            <a:srgbClr val="FFFFFF"/>
                          </a:solidFill>
                          <a:latin typeface="DM Sans"/>
                        </a:rPr>
                        <a:t>HAVE LEAST INTERACTION TIME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r>
                        <a:rPr lang="en-US" sz="2199">
                          <a:solidFill>
                            <a:srgbClr val="FFFFFF"/>
                          </a:solidFill>
                          <a:latin typeface="DM Sans"/>
                        </a:rPr>
                        <a:t>INTERACTION TIME BETWEEN SYSTEM &amp; ATTACKER IS INCREASED</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LURES</a:t>
            </a:r>
          </a:p>
        </p:txBody>
      </p:sp>
      <p:sp>
        <p:nvSpPr>
          <p:cNvPr id="7" name="TextBox 7"/>
          <p:cNvSpPr txBox="1"/>
          <p:nvPr/>
        </p:nvSpPr>
        <p:spPr>
          <a:xfrm>
            <a:off x="6837254" y="1715226"/>
            <a:ext cx="11321660"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COWRIE </a:t>
            </a:r>
            <a:r>
              <a:rPr lang="en-US" sz="3399">
                <a:solidFill>
                  <a:srgbClr val="181712"/>
                </a:solidFill>
                <a:latin typeface="Canva Sans"/>
              </a:rPr>
              <a:t>HONEYPOT LAST WEEK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927682" y="2854832"/>
          <a:ext cx="16432637" cy="7040263"/>
        </p:xfrm>
        <a:graphic>
          <a:graphicData uri="http://schemas.openxmlformats.org/drawingml/2006/table">
            <a:tbl>
              <a:tblPr/>
              <a:tblGrid>
                <a:gridCol w="8420080">
                  <a:extLst>
                    <a:ext uri="{9D8B030D-6E8A-4147-A177-3AD203B41FA5}">
                      <a16:colId xmlns:a16="http://schemas.microsoft.com/office/drawing/2014/main" val="20000"/>
                    </a:ext>
                  </a:extLst>
                </a:gridCol>
                <a:gridCol w="8012557">
                  <a:extLst>
                    <a:ext uri="{9D8B030D-6E8A-4147-A177-3AD203B41FA5}">
                      <a16:colId xmlns:a16="http://schemas.microsoft.com/office/drawing/2014/main" val="20001"/>
                    </a:ext>
                  </a:extLst>
                </a:gridCol>
              </a:tblGrid>
              <a:tr h="1140898">
                <a:tc>
                  <a:txBody>
                    <a:bodyPr/>
                    <a:lstStyle/>
                    <a:p>
                      <a:pPr algn="ctr">
                        <a:lnSpc>
                          <a:spcPts val="4759"/>
                        </a:lnSpc>
                        <a:defRPr/>
                      </a:pPr>
                      <a:r>
                        <a:rPr lang="en-US" sz="3399">
                          <a:solidFill>
                            <a:srgbClr val="000000"/>
                          </a:solidFill>
                          <a:latin typeface="DM Sans Bold"/>
                        </a:rPr>
                        <a:t>WITHOUT-LURES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759"/>
                        </a:lnSpc>
                        <a:defRPr/>
                      </a:pPr>
                      <a:r>
                        <a:rPr lang="en-US" sz="3399">
                          <a:solidFill>
                            <a:srgbClr val="000000"/>
                          </a:solidFill>
                          <a:latin typeface="DM Sans Bold"/>
                        </a:rPr>
                        <a:t>WITH-LURES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5899365">
                <a:tc>
                  <a:txBody>
                    <a:bodyPr/>
                    <a:lstStyle/>
                    <a:p>
                      <a:pPr algn="ctr">
                        <a:lnSpc>
                          <a:spcPts val="30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07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12913560" y="7450612"/>
            <a:ext cx="1717982" cy="701675"/>
          </a:xfrm>
          <a:prstGeom prst="rect">
            <a:avLst/>
          </a:prstGeom>
        </p:spPr>
        <p:txBody>
          <a:bodyPr lIns="0" tIns="0" rIns="0" bIns="0" rtlCol="0" anchor="t">
            <a:spAutoFit/>
          </a:bodyPr>
          <a:lstStyle/>
          <a:p>
            <a:pPr algn="ctr">
              <a:lnSpc>
                <a:spcPts val="2800"/>
              </a:lnSpc>
            </a:pPr>
            <a:r>
              <a:rPr lang="en-US" sz="2000">
                <a:solidFill>
                  <a:srgbClr val="FF3131"/>
                </a:solidFill>
                <a:latin typeface="Canva Sans"/>
              </a:rPr>
              <a:t>DIRECTING ATTACKER</a:t>
            </a:r>
          </a:p>
        </p:txBody>
      </p:sp>
      <p:sp>
        <p:nvSpPr>
          <p:cNvPr id="7" name="Freeform 7"/>
          <p:cNvSpPr/>
          <p:nvPr/>
        </p:nvSpPr>
        <p:spPr>
          <a:xfrm>
            <a:off x="4387720" y="4444806"/>
            <a:ext cx="1551480" cy="928948"/>
          </a:xfrm>
          <a:custGeom>
            <a:avLst/>
            <a:gdLst/>
            <a:ahLst/>
            <a:cxnLst/>
            <a:rect l="l" t="t" r="r" b="b"/>
            <a:pathLst>
              <a:path w="1551480" h="928948">
                <a:moveTo>
                  <a:pt x="0" y="0"/>
                </a:moveTo>
                <a:lnTo>
                  <a:pt x="1551480" y="0"/>
                </a:lnTo>
                <a:lnTo>
                  <a:pt x="1551480" y="928949"/>
                </a:lnTo>
                <a:lnTo>
                  <a:pt x="0" y="928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502452" y="6374963"/>
            <a:ext cx="1202522" cy="928948"/>
          </a:xfrm>
          <a:custGeom>
            <a:avLst/>
            <a:gdLst/>
            <a:ahLst/>
            <a:cxnLst/>
            <a:rect l="l" t="t" r="r" b="b"/>
            <a:pathLst>
              <a:path w="1202522" h="928948">
                <a:moveTo>
                  <a:pt x="0" y="0"/>
                </a:moveTo>
                <a:lnTo>
                  <a:pt x="1202522" y="0"/>
                </a:lnTo>
                <a:lnTo>
                  <a:pt x="1202522" y="928948"/>
                </a:lnTo>
                <a:lnTo>
                  <a:pt x="0" y="928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89825" y="5785231"/>
            <a:ext cx="1342734" cy="1805357"/>
          </a:xfrm>
          <a:custGeom>
            <a:avLst/>
            <a:gdLst/>
            <a:ahLst/>
            <a:cxnLst/>
            <a:rect l="l" t="t" r="r" b="b"/>
            <a:pathLst>
              <a:path w="1342734" h="1805357">
                <a:moveTo>
                  <a:pt x="0" y="0"/>
                </a:moveTo>
                <a:lnTo>
                  <a:pt x="1342735" y="0"/>
                </a:lnTo>
                <a:lnTo>
                  <a:pt x="1342735" y="1805357"/>
                </a:lnTo>
                <a:lnTo>
                  <a:pt x="0" y="1805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246989" y="8411249"/>
            <a:ext cx="1832943" cy="1126427"/>
          </a:xfrm>
          <a:custGeom>
            <a:avLst/>
            <a:gdLst/>
            <a:ahLst/>
            <a:cxnLst/>
            <a:rect l="l" t="t" r="r" b="b"/>
            <a:pathLst>
              <a:path w="1832943" h="1126427">
                <a:moveTo>
                  <a:pt x="0" y="0"/>
                </a:moveTo>
                <a:lnTo>
                  <a:pt x="1832943" y="0"/>
                </a:lnTo>
                <a:lnTo>
                  <a:pt x="1832943" y="1126427"/>
                </a:lnTo>
                <a:lnTo>
                  <a:pt x="0" y="11264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9944601" y="5936759"/>
            <a:ext cx="1342734" cy="1805357"/>
          </a:xfrm>
          <a:custGeom>
            <a:avLst/>
            <a:gdLst/>
            <a:ahLst/>
            <a:cxnLst/>
            <a:rect l="l" t="t" r="r" b="b"/>
            <a:pathLst>
              <a:path w="1342734" h="1805357">
                <a:moveTo>
                  <a:pt x="0" y="0"/>
                </a:moveTo>
                <a:lnTo>
                  <a:pt x="1342734" y="0"/>
                </a:lnTo>
                <a:lnTo>
                  <a:pt x="1342734" y="1805357"/>
                </a:lnTo>
                <a:lnTo>
                  <a:pt x="0" y="18053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2655259" y="4444806"/>
            <a:ext cx="1551480" cy="928948"/>
          </a:xfrm>
          <a:custGeom>
            <a:avLst/>
            <a:gdLst/>
            <a:ahLst/>
            <a:cxnLst/>
            <a:rect l="l" t="t" r="r" b="b"/>
            <a:pathLst>
              <a:path w="1551480" h="928948">
                <a:moveTo>
                  <a:pt x="0" y="0"/>
                </a:moveTo>
                <a:lnTo>
                  <a:pt x="1551480" y="0"/>
                </a:lnTo>
                <a:lnTo>
                  <a:pt x="1551480" y="928949"/>
                </a:lnTo>
                <a:lnTo>
                  <a:pt x="0" y="928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5913375" y="6435795"/>
            <a:ext cx="1202522" cy="928948"/>
          </a:xfrm>
          <a:custGeom>
            <a:avLst/>
            <a:gdLst/>
            <a:ahLst/>
            <a:cxnLst/>
            <a:rect l="l" t="t" r="r" b="b"/>
            <a:pathLst>
              <a:path w="1202522" h="928948">
                <a:moveTo>
                  <a:pt x="0" y="0"/>
                </a:moveTo>
                <a:lnTo>
                  <a:pt x="1202522" y="0"/>
                </a:lnTo>
                <a:lnTo>
                  <a:pt x="1202522" y="928948"/>
                </a:lnTo>
                <a:lnTo>
                  <a:pt x="0" y="928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AutoShape 14"/>
          <p:cNvSpPr/>
          <p:nvPr/>
        </p:nvSpPr>
        <p:spPr>
          <a:xfrm flipV="1">
            <a:off x="2632560" y="4909281"/>
            <a:ext cx="1755161" cy="875950"/>
          </a:xfrm>
          <a:prstGeom prst="line">
            <a:avLst/>
          </a:prstGeom>
          <a:ln w="38100" cap="flat">
            <a:solidFill>
              <a:srgbClr val="FFFFFF"/>
            </a:solidFill>
            <a:prstDash val="solid"/>
            <a:headEnd type="none" w="sm" len="sm"/>
            <a:tailEnd type="arrow" w="med" len="sm"/>
          </a:ln>
        </p:spPr>
      </p:sp>
      <p:sp>
        <p:nvSpPr>
          <p:cNvPr id="15" name="AutoShape 15"/>
          <p:cNvSpPr/>
          <p:nvPr/>
        </p:nvSpPr>
        <p:spPr>
          <a:xfrm>
            <a:off x="5939200" y="5143500"/>
            <a:ext cx="2164513" cy="1231463"/>
          </a:xfrm>
          <a:prstGeom prst="line">
            <a:avLst/>
          </a:prstGeom>
          <a:ln w="38100" cap="flat">
            <a:solidFill>
              <a:srgbClr val="FFFFFF"/>
            </a:solidFill>
            <a:prstDash val="solid"/>
            <a:headEnd type="none" w="sm" len="sm"/>
            <a:tailEnd type="arrow" w="med" len="sm"/>
          </a:ln>
        </p:spPr>
      </p:sp>
      <p:sp>
        <p:nvSpPr>
          <p:cNvPr id="16" name="AutoShape 16"/>
          <p:cNvSpPr/>
          <p:nvPr/>
        </p:nvSpPr>
        <p:spPr>
          <a:xfrm flipH="1">
            <a:off x="6079932" y="7303911"/>
            <a:ext cx="2023782" cy="1670551"/>
          </a:xfrm>
          <a:prstGeom prst="line">
            <a:avLst/>
          </a:prstGeom>
          <a:ln w="38100" cap="flat">
            <a:solidFill>
              <a:srgbClr val="FFFFFF"/>
            </a:solidFill>
            <a:prstDash val="solid"/>
            <a:headEnd type="none" w="sm" len="sm"/>
            <a:tailEnd type="arrow" w="med" len="sm"/>
          </a:ln>
        </p:spPr>
      </p:sp>
      <p:sp>
        <p:nvSpPr>
          <p:cNvPr id="17" name="TextBox 17"/>
          <p:cNvSpPr txBox="1"/>
          <p:nvPr/>
        </p:nvSpPr>
        <p:spPr>
          <a:xfrm>
            <a:off x="1028700" y="540475"/>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LURES</a:t>
            </a:r>
          </a:p>
        </p:txBody>
      </p:sp>
      <p:sp>
        <p:nvSpPr>
          <p:cNvPr id="18" name="TextBox 18"/>
          <p:cNvSpPr txBox="1"/>
          <p:nvPr/>
        </p:nvSpPr>
        <p:spPr>
          <a:xfrm>
            <a:off x="6837254" y="1715226"/>
            <a:ext cx="11321660" cy="580390"/>
          </a:xfrm>
          <a:prstGeom prst="rect">
            <a:avLst/>
          </a:prstGeom>
        </p:spPr>
        <p:txBody>
          <a:bodyPr lIns="0" tIns="0" rIns="0" bIns="0" rtlCol="0" anchor="t">
            <a:spAutoFit/>
          </a:bodyPr>
          <a:lstStyle/>
          <a:p>
            <a:pPr>
              <a:lnSpc>
                <a:spcPts val="4759"/>
              </a:lnSpc>
            </a:pPr>
            <a:r>
              <a:rPr lang="en-US" sz="3399">
                <a:solidFill>
                  <a:srgbClr val="181712"/>
                </a:solidFill>
                <a:latin typeface="Canva Sans"/>
              </a:rPr>
              <a:t>IMPLEMENTED IN </a:t>
            </a:r>
            <a:r>
              <a:rPr lang="en-US" sz="3399">
                <a:solidFill>
                  <a:srgbClr val="181712"/>
                </a:solidFill>
                <a:latin typeface="Canva Sans Bold"/>
              </a:rPr>
              <a:t>COWRIE </a:t>
            </a:r>
            <a:r>
              <a:rPr lang="en-US" sz="3399">
                <a:solidFill>
                  <a:srgbClr val="181712"/>
                </a:solidFill>
                <a:latin typeface="Canva Sans"/>
              </a:rPr>
              <a:t>HONEYPOT LAST WEEK</a:t>
            </a:r>
          </a:p>
        </p:txBody>
      </p:sp>
      <p:sp>
        <p:nvSpPr>
          <p:cNvPr id="19" name="AutoShape 19"/>
          <p:cNvSpPr/>
          <p:nvPr/>
        </p:nvSpPr>
        <p:spPr>
          <a:xfrm flipV="1">
            <a:off x="10615968" y="4909281"/>
            <a:ext cx="2039291" cy="1027478"/>
          </a:xfrm>
          <a:prstGeom prst="line">
            <a:avLst/>
          </a:prstGeom>
          <a:ln w="38100" cap="flat">
            <a:solidFill>
              <a:srgbClr val="FFFFFF"/>
            </a:solidFill>
            <a:prstDash val="solid"/>
            <a:headEnd type="none" w="sm" len="sm"/>
            <a:tailEnd type="arrow" w="med" len="sm"/>
          </a:ln>
        </p:spPr>
      </p:sp>
      <p:sp>
        <p:nvSpPr>
          <p:cNvPr id="20" name="AutoShape 20"/>
          <p:cNvSpPr/>
          <p:nvPr/>
        </p:nvSpPr>
        <p:spPr>
          <a:xfrm>
            <a:off x="14206739" y="4909281"/>
            <a:ext cx="2307897" cy="1526514"/>
          </a:xfrm>
          <a:prstGeom prst="line">
            <a:avLst/>
          </a:prstGeom>
          <a:ln w="38100" cap="flat">
            <a:solidFill>
              <a:srgbClr val="FFFFFF"/>
            </a:solidFill>
            <a:prstDash val="solid"/>
            <a:headEnd type="none" w="sm" len="sm"/>
            <a:tailEnd type="arrow" w="med" len="sm"/>
          </a:ln>
        </p:spPr>
      </p:sp>
      <p:sp>
        <p:nvSpPr>
          <p:cNvPr id="21" name="Freeform 21"/>
          <p:cNvSpPr/>
          <p:nvPr/>
        </p:nvSpPr>
        <p:spPr>
          <a:xfrm>
            <a:off x="13566252" y="6390737"/>
            <a:ext cx="3311449" cy="3116901"/>
          </a:xfrm>
          <a:custGeom>
            <a:avLst/>
            <a:gdLst/>
            <a:ahLst/>
            <a:cxnLst/>
            <a:rect l="l" t="t" r="r" b="b"/>
            <a:pathLst>
              <a:path w="3311449" h="3116901">
                <a:moveTo>
                  <a:pt x="0" y="0"/>
                </a:moveTo>
                <a:lnTo>
                  <a:pt x="3311449" y="0"/>
                </a:lnTo>
                <a:lnTo>
                  <a:pt x="3311449" y="3116901"/>
                </a:lnTo>
                <a:lnTo>
                  <a:pt x="0" y="3116901"/>
                </a:lnTo>
                <a:lnTo>
                  <a:pt x="0" y="0"/>
                </a:lnTo>
                <a:close/>
              </a:path>
            </a:pathLst>
          </a:custGeom>
          <a:blipFill>
            <a:blip r:embed="rId10">
              <a:alphaModFix amt="28000"/>
              <a:extLst>
                <a:ext uri="{96DAC541-7B7A-43D3-8B79-37D633B846F1}">
                  <asvg:svgBlip xmlns:asvg="http://schemas.microsoft.com/office/drawing/2016/SVG/main" r:embed="rId11"/>
                </a:ext>
              </a:extLst>
            </a:blip>
            <a:stretch>
              <a:fillRect/>
            </a:stretch>
          </a:blipFill>
        </p:spPr>
      </p:sp>
      <p:sp>
        <p:nvSpPr>
          <p:cNvPr id="22" name="AutoShape 22"/>
          <p:cNvSpPr/>
          <p:nvPr/>
        </p:nvSpPr>
        <p:spPr>
          <a:xfrm>
            <a:off x="16514636" y="7364743"/>
            <a:ext cx="0" cy="774443"/>
          </a:xfrm>
          <a:prstGeom prst="line">
            <a:avLst/>
          </a:prstGeom>
          <a:ln w="38100" cap="flat">
            <a:solidFill>
              <a:srgbClr val="FFFFFF"/>
            </a:solidFill>
            <a:prstDash val="solid"/>
            <a:headEnd type="none" w="sm" len="sm"/>
            <a:tailEnd type="arrow" w="med" len="sm"/>
          </a:ln>
        </p:spPr>
      </p:sp>
      <p:sp>
        <p:nvSpPr>
          <p:cNvPr id="23" name="Freeform 23"/>
          <p:cNvSpPr/>
          <p:nvPr/>
        </p:nvSpPr>
        <p:spPr>
          <a:xfrm>
            <a:off x="15913375" y="8139187"/>
            <a:ext cx="1202522" cy="928948"/>
          </a:xfrm>
          <a:custGeom>
            <a:avLst/>
            <a:gdLst/>
            <a:ahLst/>
            <a:cxnLst/>
            <a:rect l="l" t="t" r="r" b="b"/>
            <a:pathLst>
              <a:path w="1202522" h="928948">
                <a:moveTo>
                  <a:pt x="0" y="0"/>
                </a:moveTo>
                <a:lnTo>
                  <a:pt x="1202522" y="0"/>
                </a:lnTo>
                <a:lnTo>
                  <a:pt x="1202522" y="928948"/>
                </a:lnTo>
                <a:lnTo>
                  <a:pt x="0" y="928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435033" y="8563649"/>
            <a:ext cx="1202522" cy="928948"/>
          </a:xfrm>
          <a:custGeom>
            <a:avLst/>
            <a:gdLst/>
            <a:ahLst/>
            <a:cxnLst/>
            <a:rect l="l" t="t" r="r" b="b"/>
            <a:pathLst>
              <a:path w="1202522" h="928948">
                <a:moveTo>
                  <a:pt x="0" y="0"/>
                </a:moveTo>
                <a:lnTo>
                  <a:pt x="1202522" y="0"/>
                </a:lnTo>
                <a:lnTo>
                  <a:pt x="1202522" y="928949"/>
                </a:lnTo>
                <a:lnTo>
                  <a:pt x="0" y="928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AutoShape 25"/>
          <p:cNvSpPr/>
          <p:nvPr/>
        </p:nvSpPr>
        <p:spPr>
          <a:xfrm flipH="1">
            <a:off x="14637555" y="8603661"/>
            <a:ext cx="1275820" cy="424462"/>
          </a:xfrm>
          <a:prstGeom prst="line">
            <a:avLst/>
          </a:prstGeom>
          <a:ln w="38100" cap="flat">
            <a:solidFill>
              <a:srgbClr val="FFFFFF"/>
            </a:solidFill>
            <a:prstDash val="solid"/>
            <a:headEnd type="none" w="sm" len="sm"/>
            <a:tailEnd type="arrow" w="med" len="sm"/>
          </a:ln>
        </p:spPr>
      </p:sp>
      <p:sp>
        <p:nvSpPr>
          <p:cNvPr id="26" name="TextBox 26"/>
          <p:cNvSpPr txBox="1"/>
          <p:nvPr/>
        </p:nvSpPr>
        <p:spPr>
          <a:xfrm>
            <a:off x="1483282" y="7652224"/>
            <a:ext cx="1937819"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HACKER</a:t>
            </a:r>
          </a:p>
        </p:txBody>
      </p:sp>
      <p:sp>
        <p:nvSpPr>
          <p:cNvPr id="27" name="TextBox 27"/>
          <p:cNvSpPr txBox="1"/>
          <p:nvPr/>
        </p:nvSpPr>
        <p:spPr>
          <a:xfrm>
            <a:off x="4275491" y="5586794"/>
            <a:ext cx="2745966" cy="349249"/>
          </a:xfrm>
          <a:prstGeom prst="rect">
            <a:avLst/>
          </a:prstGeom>
        </p:spPr>
        <p:txBody>
          <a:bodyPr lIns="0" tIns="0" rIns="0" bIns="0" rtlCol="0" anchor="t">
            <a:spAutoFit/>
          </a:bodyPr>
          <a:lstStyle/>
          <a:p>
            <a:pPr>
              <a:lnSpc>
                <a:spcPts val="2800"/>
              </a:lnSpc>
            </a:pPr>
            <a:r>
              <a:rPr lang="en-US" sz="2000">
                <a:solidFill>
                  <a:srgbClr val="FFFFFF"/>
                </a:solidFill>
                <a:latin typeface="Canva Sans"/>
              </a:rPr>
              <a:t>HONEYPOT</a:t>
            </a:r>
          </a:p>
        </p:txBody>
      </p:sp>
      <p:sp>
        <p:nvSpPr>
          <p:cNvPr id="28" name="TextBox 28"/>
          <p:cNvSpPr txBox="1"/>
          <p:nvPr/>
        </p:nvSpPr>
        <p:spPr>
          <a:xfrm>
            <a:off x="15275465" y="6852644"/>
            <a:ext cx="1815651"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WU-CHEN FS</a:t>
            </a:r>
          </a:p>
        </p:txBody>
      </p:sp>
      <p:sp>
        <p:nvSpPr>
          <p:cNvPr id="29" name="TextBox 29"/>
          <p:cNvSpPr txBox="1"/>
          <p:nvPr/>
        </p:nvSpPr>
        <p:spPr>
          <a:xfrm>
            <a:off x="4275491" y="7940749"/>
            <a:ext cx="1869509"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GOT ALERTED</a:t>
            </a:r>
          </a:p>
        </p:txBody>
      </p:sp>
      <p:sp>
        <p:nvSpPr>
          <p:cNvPr id="30" name="TextBox 30"/>
          <p:cNvSpPr txBox="1"/>
          <p:nvPr/>
        </p:nvSpPr>
        <p:spPr>
          <a:xfrm>
            <a:off x="10060278" y="7803037"/>
            <a:ext cx="1937819"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HACKER</a:t>
            </a:r>
          </a:p>
        </p:txBody>
      </p:sp>
      <p:sp>
        <p:nvSpPr>
          <p:cNvPr id="31" name="TextBox 31"/>
          <p:cNvSpPr txBox="1"/>
          <p:nvPr/>
        </p:nvSpPr>
        <p:spPr>
          <a:xfrm>
            <a:off x="12614722" y="5474101"/>
            <a:ext cx="2745966" cy="349249"/>
          </a:xfrm>
          <a:prstGeom prst="rect">
            <a:avLst/>
          </a:prstGeom>
        </p:spPr>
        <p:txBody>
          <a:bodyPr lIns="0" tIns="0" rIns="0" bIns="0" rtlCol="0" anchor="t">
            <a:spAutoFit/>
          </a:bodyPr>
          <a:lstStyle/>
          <a:p>
            <a:pPr>
              <a:lnSpc>
                <a:spcPts val="2800"/>
              </a:lnSpc>
            </a:pPr>
            <a:r>
              <a:rPr lang="en-US" sz="2000">
                <a:solidFill>
                  <a:srgbClr val="FFFFFF"/>
                </a:solidFill>
                <a:latin typeface="Canva Sans"/>
              </a:rPr>
              <a:t>HONEYPOT</a:t>
            </a:r>
          </a:p>
        </p:txBody>
      </p:sp>
      <p:sp>
        <p:nvSpPr>
          <p:cNvPr id="32" name="TextBox 32"/>
          <p:cNvSpPr txBox="1"/>
          <p:nvPr/>
        </p:nvSpPr>
        <p:spPr>
          <a:xfrm>
            <a:off x="15544668" y="8617455"/>
            <a:ext cx="1815651"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/IMPORTANT</a:t>
            </a:r>
          </a:p>
        </p:txBody>
      </p:sp>
      <p:sp>
        <p:nvSpPr>
          <p:cNvPr id="33" name="TextBox 33"/>
          <p:cNvSpPr txBox="1"/>
          <p:nvPr/>
        </p:nvSpPr>
        <p:spPr>
          <a:xfrm>
            <a:off x="13246400" y="9059863"/>
            <a:ext cx="1815651"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/CRYPTOKEYS</a:t>
            </a:r>
          </a:p>
        </p:txBody>
      </p:sp>
      <p:sp>
        <p:nvSpPr>
          <p:cNvPr id="34" name="Freeform 34"/>
          <p:cNvSpPr/>
          <p:nvPr/>
        </p:nvSpPr>
        <p:spPr>
          <a:xfrm>
            <a:off x="10025282" y="8680341"/>
            <a:ext cx="1262053" cy="775589"/>
          </a:xfrm>
          <a:custGeom>
            <a:avLst/>
            <a:gdLst/>
            <a:ahLst/>
            <a:cxnLst/>
            <a:rect l="l" t="t" r="r" b="b"/>
            <a:pathLst>
              <a:path w="1262053" h="775589">
                <a:moveTo>
                  <a:pt x="0" y="0"/>
                </a:moveTo>
                <a:lnTo>
                  <a:pt x="1262053" y="0"/>
                </a:lnTo>
                <a:lnTo>
                  <a:pt x="1262053" y="775589"/>
                </a:lnTo>
                <a:lnTo>
                  <a:pt x="0" y="775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AutoShape 35"/>
          <p:cNvSpPr/>
          <p:nvPr/>
        </p:nvSpPr>
        <p:spPr>
          <a:xfrm flipH="1">
            <a:off x="11287335" y="9028123"/>
            <a:ext cx="2147698" cy="40012"/>
          </a:xfrm>
          <a:prstGeom prst="line">
            <a:avLst/>
          </a:prstGeom>
          <a:ln w="38100" cap="flat">
            <a:solidFill>
              <a:srgbClr val="FFFFFF"/>
            </a:solidFill>
            <a:prstDash val="solid"/>
            <a:headEnd type="none" w="sm" len="sm"/>
            <a:tailEnd type="arrow" w="med" len="sm"/>
          </a:ln>
        </p:spPr>
      </p:sp>
      <p:sp>
        <p:nvSpPr>
          <p:cNvPr id="36" name="TextBox 36"/>
          <p:cNvSpPr txBox="1"/>
          <p:nvPr/>
        </p:nvSpPr>
        <p:spPr>
          <a:xfrm>
            <a:off x="7021457" y="6791812"/>
            <a:ext cx="1887310" cy="349249"/>
          </a:xfrm>
          <a:prstGeom prst="rect">
            <a:avLst/>
          </a:prstGeom>
        </p:spPr>
        <p:txBody>
          <a:bodyPr lIns="0" tIns="0" rIns="0" bIns="0" rtlCol="0" anchor="t">
            <a:spAutoFit/>
          </a:bodyPr>
          <a:lstStyle/>
          <a:p>
            <a:pPr>
              <a:lnSpc>
                <a:spcPts val="2800"/>
              </a:lnSpc>
            </a:pPr>
            <a:r>
              <a:rPr lang="en-US" sz="2000">
                <a:solidFill>
                  <a:srgbClr val="FFFFFF"/>
                </a:solidFill>
                <a:latin typeface="Canva Sans"/>
              </a:rPr>
              <a:t>PHIL FS</a:t>
            </a:r>
          </a:p>
        </p:txBody>
      </p:sp>
      <p:sp>
        <p:nvSpPr>
          <p:cNvPr id="37" name="TextBox 37"/>
          <p:cNvSpPr txBox="1"/>
          <p:nvPr/>
        </p:nvSpPr>
        <p:spPr>
          <a:xfrm rot="2052919">
            <a:off x="6324495" y="5109077"/>
            <a:ext cx="1869509"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SCANS SYS</a:t>
            </a:r>
          </a:p>
        </p:txBody>
      </p:sp>
      <p:sp>
        <p:nvSpPr>
          <p:cNvPr id="38" name="TextBox 38"/>
          <p:cNvSpPr txBox="1"/>
          <p:nvPr/>
        </p:nvSpPr>
        <p:spPr>
          <a:xfrm rot="2052919">
            <a:off x="14623229" y="5152889"/>
            <a:ext cx="1869509" cy="349250"/>
          </a:xfrm>
          <a:prstGeom prst="rect">
            <a:avLst/>
          </a:prstGeom>
        </p:spPr>
        <p:txBody>
          <a:bodyPr lIns="0" tIns="0" rIns="0" bIns="0" rtlCol="0" anchor="t">
            <a:spAutoFit/>
          </a:bodyPr>
          <a:lstStyle/>
          <a:p>
            <a:pPr>
              <a:lnSpc>
                <a:spcPts val="2800"/>
              </a:lnSpc>
            </a:pPr>
            <a:r>
              <a:rPr lang="en-US" sz="2000">
                <a:solidFill>
                  <a:srgbClr val="FFFFFF"/>
                </a:solidFill>
                <a:latin typeface="Canva Sans"/>
              </a:rPr>
              <a:t>SCANS SYS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757637" y="2784841"/>
            <a:ext cx="10759578" cy="7222183"/>
          </a:xfrm>
          <a:custGeom>
            <a:avLst/>
            <a:gdLst/>
            <a:ahLst/>
            <a:cxnLst/>
            <a:rect l="l" t="t" r="r" b="b"/>
            <a:pathLst>
              <a:path w="10759578" h="7222183">
                <a:moveTo>
                  <a:pt x="0" y="0"/>
                </a:moveTo>
                <a:lnTo>
                  <a:pt x="10759579" y="0"/>
                </a:lnTo>
                <a:lnTo>
                  <a:pt x="10759579" y="7222183"/>
                </a:lnTo>
                <a:lnTo>
                  <a:pt x="0" y="7222183"/>
                </a:lnTo>
                <a:lnTo>
                  <a:pt x="0" y="0"/>
                </a:lnTo>
                <a:close/>
              </a:path>
            </a:pathLst>
          </a:custGeom>
          <a:blipFill>
            <a:blip r:embed="rId2"/>
            <a:stretch>
              <a:fillRect/>
            </a:stretch>
          </a:blipFill>
        </p:spPr>
      </p:sp>
      <p:sp>
        <p:nvSpPr>
          <p:cNvPr id="6" name="Freeform 6"/>
          <p:cNvSpPr/>
          <p:nvPr/>
        </p:nvSpPr>
        <p:spPr>
          <a:xfrm>
            <a:off x="7907454" y="4753016"/>
            <a:ext cx="1388073" cy="633268"/>
          </a:xfrm>
          <a:custGeom>
            <a:avLst/>
            <a:gdLst/>
            <a:ahLst/>
            <a:cxnLst/>
            <a:rect l="l" t="t" r="r" b="b"/>
            <a:pathLst>
              <a:path w="1388073" h="633268">
                <a:moveTo>
                  <a:pt x="0" y="0"/>
                </a:moveTo>
                <a:lnTo>
                  <a:pt x="1388073" y="0"/>
                </a:lnTo>
                <a:lnTo>
                  <a:pt x="1388073" y="633268"/>
                </a:lnTo>
                <a:lnTo>
                  <a:pt x="0" y="6332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7" name="Freeform 7"/>
          <p:cNvSpPr/>
          <p:nvPr/>
        </p:nvSpPr>
        <p:spPr>
          <a:xfrm>
            <a:off x="757637" y="4034021"/>
            <a:ext cx="1443657" cy="658627"/>
          </a:xfrm>
          <a:custGeom>
            <a:avLst/>
            <a:gdLst/>
            <a:ahLst/>
            <a:cxnLst/>
            <a:rect l="l" t="t" r="r" b="b"/>
            <a:pathLst>
              <a:path w="1443657" h="658627">
                <a:moveTo>
                  <a:pt x="0" y="0"/>
                </a:moveTo>
                <a:lnTo>
                  <a:pt x="1443657" y="0"/>
                </a:lnTo>
                <a:lnTo>
                  <a:pt x="1443657" y="658627"/>
                </a:lnTo>
                <a:lnTo>
                  <a:pt x="0" y="658627"/>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8" name="Freeform 8"/>
          <p:cNvSpPr/>
          <p:nvPr/>
        </p:nvSpPr>
        <p:spPr>
          <a:xfrm>
            <a:off x="4326350" y="5115333"/>
            <a:ext cx="2634345" cy="1201844"/>
          </a:xfrm>
          <a:custGeom>
            <a:avLst/>
            <a:gdLst/>
            <a:ahLst/>
            <a:cxnLst/>
            <a:rect l="l" t="t" r="r" b="b"/>
            <a:pathLst>
              <a:path w="2634345" h="1201844">
                <a:moveTo>
                  <a:pt x="0" y="0"/>
                </a:moveTo>
                <a:lnTo>
                  <a:pt x="2634346" y="0"/>
                </a:lnTo>
                <a:lnTo>
                  <a:pt x="2634346" y="1201844"/>
                </a:lnTo>
                <a:lnTo>
                  <a:pt x="0" y="1201844"/>
                </a:lnTo>
                <a:lnTo>
                  <a:pt x="0" y="0"/>
                </a:lnTo>
                <a:close/>
              </a:path>
            </a:pathLst>
          </a:custGeom>
          <a:blipFill>
            <a:blip r:embed="rId5">
              <a:extLst>
                <a:ext uri="{96DAC541-7B7A-43D3-8B79-37D633B846F1}">
                  <asvg:svgBlip xmlns:asvg="http://schemas.microsoft.com/office/drawing/2016/SVG/main" r:embed="rId6"/>
                </a:ext>
              </a:extLst>
            </a:blip>
            <a:stretch>
              <a:fillRect/>
            </a:stretch>
          </a:blipFill>
          <a:ln w="38100" cap="sq">
            <a:solidFill>
              <a:srgbClr val="FF3131"/>
            </a:solidFill>
            <a:prstDash val="solid"/>
            <a:miter/>
          </a:ln>
        </p:spPr>
      </p:sp>
      <p:sp>
        <p:nvSpPr>
          <p:cNvPr id="9" name="TextBox 9"/>
          <p:cNvSpPr txBox="1"/>
          <p:nvPr/>
        </p:nvSpPr>
        <p:spPr>
          <a:xfrm>
            <a:off x="757637" y="588100"/>
            <a:ext cx="16164200" cy="1193801"/>
          </a:xfrm>
          <a:prstGeom prst="rect">
            <a:avLst/>
          </a:prstGeom>
        </p:spPr>
        <p:txBody>
          <a:bodyPr lIns="0" tIns="0" rIns="0" bIns="0" rtlCol="0" anchor="t">
            <a:spAutoFit/>
          </a:bodyPr>
          <a:lstStyle/>
          <a:p>
            <a:pPr>
              <a:lnSpc>
                <a:spcPts val="9799"/>
              </a:lnSpc>
            </a:pPr>
            <a:r>
              <a:rPr lang="en-US" sz="6999">
                <a:solidFill>
                  <a:srgbClr val="000000"/>
                </a:solidFill>
                <a:latin typeface="Canva Sans Bold"/>
              </a:rPr>
              <a:t>ENGAGE MATRIX- AFFECT GOAL</a:t>
            </a:r>
          </a:p>
        </p:txBody>
      </p:sp>
      <p:sp>
        <p:nvSpPr>
          <p:cNvPr id="10" name="Freeform 10"/>
          <p:cNvSpPr/>
          <p:nvPr/>
        </p:nvSpPr>
        <p:spPr>
          <a:xfrm>
            <a:off x="4326350" y="3950894"/>
            <a:ext cx="2452223" cy="1118756"/>
          </a:xfrm>
          <a:custGeom>
            <a:avLst/>
            <a:gdLst/>
            <a:ahLst/>
            <a:cxnLst/>
            <a:rect l="l" t="t" r="r" b="b"/>
            <a:pathLst>
              <a:path w="2452223" h="1118756">
                <a:moveTo>
                  <a:pt x="0" y="0"/>
                </a:moveTo>
                <a:lnTo>
                  <a:pt x="2452223" y="0"/>
                </a:lnTo>
                <a:lnTo>
                  <a:pt x="2452223" y="1118756"/>
                </a:lnTo>
                <a:lnTo>
                  <a:pt x="0" y="11187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w="38100" cap="sq">
            <a:solidFill>
              <a:srgbClr val="FF3131"/>
            </a:solidFill>
            <a:prstDash val="solid"/>
            <a:miter/>
          </a:ln>
        </p:spPr>
      </p:sp>
      <p:sp>
        <p:nvSpPr>
          <p:cNvPr id="11" name="TextBox 11"/>
          <p:cNvSpPr txBox="1"/>
          <p:nvPr/>
        </p:nvSpPr>
        <p:spPr>
          <a:xfrm>
            <a:off x="11787313" y="2960524"/>
            <a:ext cx="3458341" cy="497840"/>
          </a:xfrm>
          <a:prstGeom prst="rect">
            <a:avLst/>
          </a:prstGeom>
        </p:spPr>
        <p:txBody>
          <a:bodyPr lIns="0" tIns="0" rIns="0" bIns="0" rtlCol="0" anchor="t">
            <a:spAutoFit/>
          </a:bodyPr>
          <a:lstStyle/>
          <a:p>
            <a:pPr>
              <a:lnSpc>
                <a:spcPts val="4060"/>
              </a:lnSpc>
            </a:pPr>
            <a:r>
              <a:rPr lang="en-US" sz="2900" strike="sngStrike">
                <a:solidFill>
                  <a:srgbClr val="FFFFFF"/>
                </a:solidFill>
                <a:latin typeface="Canva Sans"/>
              </a:rPr>
              <a:t>&gt; LURES</a:t>
            </a:r>
          </a:p>
        </p:txBody>
      </p:sp>
      <p:sp>
        <p:nvSpPr>
          <p:cNvPr id="12" name="TextBox 12"/>
          <p:cNvSpPr txBox="1"/>
          <p:nvPr/>
        </p:nvSpPr>
        <p:spPr>
          <a:xfrm>
            <a:off x="11787313" y="5144289"/>
            <a:ext cx="4353804"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BASELINE</a:t>
            </a:r>
          </a:p>
        </p:txBody>
      </p:sp>
      <p:sp>
        <p:nvSpPr>
          <p:cNvPr id="13" name="TextBox 13"/>
          <p:cNvSpPr txBox="1"/>
          <p:nvPr/>
        </p:nvSpPr>
        <p:spPr>
          <a:xfrm>
            <a:off x="11787313" y="7328054"/>
            <a:ext cx="6500687"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INTRODUCED VULNERABILITIES</a:t>
            </a:r>
          </a:p>
        </p:txBody>
      </p:sp>
      <p:sp>
        <p:nvSpPr>
          <p:cNvPr id="14" name="TextBox 14"/>
          <p:cNvSpPr txBox="1"/>
          <p:nvPr/>
        </p:nvSpPr>
        <p:spPr>
          <a:xfrm>
            <a:off x="11787313" y="9509184"/>
            <a:ext cx="5939223" cy="497840"/>
          </a:xfrm>
          <a:prstGeom prst="rect">
            <a:avLst/>
          </a:prstGeom>
        </p:spPr>
        <p:txBody>
          <a:bodyPr lIns="0" tIns="0" rIns="0" bIns="0" rtlCol="0" anchor="t">
            <a:spAutoFit/>
          </a:bodyPr>
          <a:lstStyle/>
          <a:p>
            <a:pPr>
              <a:lnSpc>
                <a:spcPts val="4060"/>
              </a:lnSpc>
            </a:pPr>
            <a:r>
              <a:rPr lang="en-US" sz="2900">
                <a:solidFill>
                  <a:srgbClr val="FFFFFF"/>
                </a:solidFill>
                <a:latin typeface="Canva Sans"/>
              </a:rPr>
              <a:t>&gt; ATTACK VECTOR MIGRATION</a:t>
            </a:r>
          </a:p>
        </p:txBody>
      </p:sp>
      <p:sp>
        <p:nvSpPr>
          <p:cNvPr id="15" name="AutoShape 15"/>
          <p:cNvSpPr/>
          <p:nvPr/>
        </p:nvSpPr>
        <p:spPr>
          <a:xfrm>
            <a:off x="7907454" y="5069650"/>
            <a:ext cx="1388073" cy="0"/>
          </a:xfrm>
          <a:prstGeom prst="line">
            <a:avLst/>
          </a:prstGeom>
          <a:ln w="38100" cap="flat">
            <a:solidFill>
              <a:srgbClr val="000000"/>
            </a:solidFill>
            <a:prstDash val="solid"/>
            <a:headEnd type="none" w="sm" len="sm"/>
            <a:tailEnd type="none" w="sm" len="sm"/>
          </a:ln>
        </p:spPr>
      </p:sp>
      <p:sp>
        <p:nvSpPr>
          <p:cNvPr id="16" name="AutoShape 16"/>
          <p:cNvSpPr/>
          <p:nvPr/>
        </p:nvSpPr>
        <p:spPr>
          <a:xfrm flipV="1">
            <a:off x="8601491" y="4753016"/>
            <a:ext cx="0" cy="633268"/>
          </a:xfrm>
          <a:prstGeom prst="line">
            <a:avLst/>
          </a:prstGeom>
          <a:ln w="38100"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034C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03351"/>
            <a:chOff x="0" y="0"/>
            <a:chExt cx="4816593" cy="659319"/>
          </a:xfrm>
        </p:grpSpPr>
        <p:sp>
          <p:nvSpPr>
            <p:cNvPr id="3" name="Freeform 3"/>
            <p:cNvSpPr/>
            <p:nvPr/>
          </p:nvSpPr>
          <p:spPr>
            <a:xfrm>
              <a:off x="0" y="0"/>
              <a:ext cx="4816592" cy="659319"/>
            </a:xfrm>
            <a:custGeom>
              <a:avLst/>
              <a:gdLst/>
              <a:ahLst/>
              <a:cxnLst/>
              <a:rect l="l" t="t" r="r" b="b"/>
              <a:pathLst>
                <a:path w="4816592" h="659319">
                  <a:moveTo>
                    <a:pt x="0" y="0"/>
                  </a:moveTo>
                  <a:lnTo>
                    <a:pt x="4816592" y="0"/>
                  </a:lnTo>
                  <a:lnTo>
                    <a:pt x="4816592" y="659319"/>
                  </a:lnTo>
                  <a:lnTo>
                    <a:pt x="0" y="659319"/>
                  </a:lnTo>
                  <a:close/>
                </a:path>
              </a:pathLst>
            </a:custGeom>
            <a:solidFill>
              <a:srgbClr val="C9C4DD"/>
            </a:solidFill>
          </p:spPr>
        </p:sp>
        <p:sp>
          <p:nvSpPr>
            <p:cNvPr id="4" name="TextBox 4"/>
            <p:cNvSpPr txBox="1"/>
            <p:nvPr/>
          </p:nvSpPr>
          <p:spPr>
            <a:xfrm>
              <a:off x="0" y="-38100"/>
              <a:ext cx="4816593" cy="697419"/>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927682" y="588100"/>
            <a:ext cx="16945013" cy="1193801"/>
          </a:xfrm>
          <a:prstGeom prst="rect">
            <a:avLst/>
          </a:prstGeom>
        </p:spPr>
        <p:txBody>
          <a:bodyPr lIns="0" tIns="0" rIns="0" bIns="0" rtlCol="0" anchor="t">
            <a:spAutoFit/>
          </a:bodyPr>
          <a:lstStyle/>
          <a:p>
            <a:pPr>
              <a:lnSpc>
                <a:spcPts val="9799"/>
              </a:lnSpc>
            </a:pPr>
            <a:r>
              <a:rPr lang="en-US" sz="6999" spc="34">
                <a:solidFill>
                  <a:srgbClr val="181712"/>
                </a:solidFill>
                <a:latin typeface="DM Sans Bold"/>
              </a:rPr>
              <a:t>&gt; BASELINE</a:t>
            </a:r>
          </a:p>
        </p:txBody>
      </p:sp>
      <p:sp>
        <p:nvSpPr>
          <p:cNvPr id="6" name="TextBox 6"/>
          <p:cNvSpPr txBox="1"/>
          <p:nvPr/>
        </p:nvSpPr>
        <p:spPr>
          <a:xfrm>
            <a:off x="1028700" y="3045859"/>
            <a:ext cx="15929225" cy="2887981"/>
          </a:xfrm>
          <a:prstGeom prst="rect">
            <a:avLst/>
          </a:prstGeom>
        </p:spPr>
        <p:txBody>
          <a:bodyPr lIns="0" tIns="0" rIns="0" bIns="0" rtlCol="0" anchor="t">
            <a:spAutoFit/>
          </a:bodyPr>
          <a:lstStyle/>
          <a:p>
            <a:pPr>
              <a:lnSpc>
                <a:spcPts val="4619"/>
              </a:lnSpc>
            </a:pPr>
            <a:r>
              <a:rPr lang="en-US" sz="3299">
                <a:solidFill>
                  <a:srgbClr val="FFFFFF"/>
                </a:solidFill>
                <a:latin typeface="DM Sans"/>
              </a:rPr>
              <a:t>BASELINE         ID: EAC0019</a:t>
            </a:r>
          </a:p>
          <a:p>
            <a:pPr>
              <a:lnSpc>
                <a:spcPts val="4619"/>
              </a:lnSpc>
            </a:pPr>
            <a:endParaRPr lang="en-US" sz="3299">
              <a:solidFill>
                <a:srgbClr val="FFFFFF"/>
              </a:solidFill>
              <a:latin typeface="DM Sans"/>
            </a:endParaRPr>
          </a:p>
          <a:p>
            <a:pPr>
              <a:lnSpc>
                <a:spcPts val="4619"/>
              </a:lnSpc>
            </a:pPr>
            <a:r>
              <a:rPr lang="en-US" sz="3299">
                <a:solidFill>
                  <a:srgbClr val="FFFFFF"/>
                </a:solidFill>
                <a:latin typeface="DM Sans"/>
              </a:rPr>
              <a:t>Identify key system elements to establish a baseline and be prepared to reset a system to that baseline when necessary.</a:t>
            </a:r>
          </a:p>
          <a:p>
            <a:pPr>
              <a:lnSpc>
                <a:spcPts val="4619"/>
              </a:lnSpc>
              <a:spcBef>
                <a:spcPct val="0"/>
              </a:spcBef>
            </a:pPr>
            <a:endParaRPr lang="en-US" sz="3299">
              <a:solidFill>
                <a:srgbClr val="FFFFFF"/>
              </a:solidFill>
              <a:latin typeface="DM Sans"/>
            </a:endParaRPr>
          </a:p>
        </p:txBody>
      </p:sp>
      <p:sp>
        <p:nvSpPr>
          <p:cNvPr id="7" name="TextBox 7"/>
          <p:cNvSpPr txBox="1"/>
          <p:nvPr/>
        </p:nvSpPr>
        <p:spPr>
          <a:xfrm>
            <a:off x="1028700" y="5895740"/>
            <a:ext cx="15440970" cy="1725931"/>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DM Sans"/>
              </a:rPr>
              <a:t>Reverting to a Baseline configuration can be essential when restoring an operational environment to a safe state or when looking to impose a cost on adversaries by preventing their activity</a:t>
            </a:r>
          </a:p>
        </p:txBody>
      </p:sp>
      <p:sp>
        <p:nvSpPr>
          <p:cNvPr id="8" name="TextBox 8"/>
          <p:cNvSpPr txBox="1"/>
          <p:nvPr/>
        </p:nvSpPr>
        <p:spPr>
          <a:xfrm>
            <a:off x="1028700" y="8113394"/>
            <a:ext cx="15440970" cy="1725931"/>
          </a:xfrm>
          <a:prstGeom prst="rect">
            <a:avLst/>
          </a:prstGeom>
        </p:spPr>
        <p:txBody>
          <a:bodyPr lIns="0" tIns="0" rIns="0" bIns="0" rtlCol="0" anchor="t">
            <a:spAutoFit/>
          </a:bodyPr>
          <a:lstStyle/>
          <a:p>
            <a:pPr>
              <a:lnSpc>
                <a:spcPts val="4619"/>
              </a:lnSpc>
              <a:spcBef>
                <a:spcPct val="0"/>
              </a:spcBef>
            </a:pPr>
            <a:r>
              <a:rPr lang="en-US" sz="3299">
                <a:solidFill>
                  <a:srgbClr val="FFFFFF"/>
                </a:solidFill>
                <a:latin typeface="DM Sans"/>
              </a:rPr>
              <a:t>For example, the defender can watch for an adversary to make changes in the environment and then revert the environment with the goal of either forcing the adversary display a new, possibly more advanced, TTP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1905</Words>
  <Application>Microsoft Office PowerPoint</Application>
  <PresentationFormat>Custom</PresentationFormat>
  <Paragraphs>270</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DM Sans</vt:lpstr>
      <vt:lpstr>Canva Sans Bold</vt:lpstr>
      <vt:lpstr>Arial</vt:lpstr>
      <vt:lpstr>DM Sans Bold</vt:lpstr>
      <vt:lpstr>Canva Sans Italics</vt:lpstr>
      <vt:lpstr>Canva Sans</vt:lpstr>
      <vt:lpstr>Bukhari Script Bold</vt:lpstr>
      <vt:lpstr>Calibri</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dc:title>
  <cp:lastModifiedBy>user</cp:lastModifiedBy>
  <cp:revision>2</cp:revision>
  <dcterms:created xsi:type="dcterms:W3CDTF">2006-08-16T00:00:00Z</dcterms:created>
  <dcterms:modified xsi:type="dcterms:W3CDTF">2023-11-05T23:55:16Z</dcterms:modified>
  <dc:identifier>DAFzNEfi7g0</dc:identifier>
</cp:coreProperties>
</file>